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9"/>
  </p:notesMasterIdLst>
  <p:sldIdLst>
    <p:sldId id="256" r:id="rId2"/>
    <p:sldId id="257" r:id="rId3"/>
    <p:sldId id="942" r:id="rId4"/>
    <p:sldId id="833" r:id="rId5"/>
    <p:sldId id="783" r:id="rId6"/>
    <p:sldId id="912" r:id="rId7"/>
    <p:sldId id="913" r:id="rId8"/>
    <p:sldId id="832" r:id="rId9"/>
    <p:sldId id="792" r:id="rId10"/>
    <p:sldId id="793" r:id="rId11"/>
    <p:sldId id="794" r:id="rId12"/>
    <p:sldId id="795" r:id="rId13"/>
    <p:sldId id="796" r:id="rId14"/>
    <p:sldId id="659" r:id="rId15"/>
    <p:sldId id="773" r:id="rId16"/>
    <p:sldId id="801" r:id="rId17"/>
    <p:sldId id="259" r:id="rId18"/>
    <p:sldId id="697" r:id="rId19"/>
    <p:sldId id="260" r:id="rId20"/>
    <p:sldId id="917" r:id="rId21"/>
    <p:sldId id="267" r:id="rId22"/>
    <p:sldId id="817" r:id="rId23"/>
    <p:sldId id="818" r:id="rId24"/>
    <p:sldId id="943" r:id="rId25"/>
    <p:sldId id="945" r:id="rId26"/>
    <p:sldId id="744" r:id="rId27"/>
    <p:sldId id="924" r:id="rId28"/>
    <p:sldId id="925" r:id="rId29"/>
    <p:sldId id="261" r:id="rId30"/>
    <p:sldId id="642" r:id="rId31"/>
    <p:sldId id="755" r:id="rId32"/>
    <p:sldId id="756" r:id="rId33"/>
    <p:sldId id="644" r:id="rId34"/>
    <p:sldId id="645" r:id="rId35"/>
    <p:sldId id="646" r:id="rId36"/>
    <p:sldId id="648" r:id="rId37"/>
    <p:sldId id="944" r:id="rId38"/>
    <p:sldId id="274" r:id="rId39"/>
    <p:sldId id="688" r:id="rId40"/>
    <p:sldId id="826" r:id="rId41"/>
    <p:sldId id="275" r:id="rId42"/>
    <p:sldId id="836" r:id="rId43"/>
    <p:sldId id="835" r:id="rId44"/>
    <p:sldId id="276" r:id="rId45"/>
    <p:sldId id="277" r:id="rId46"/>
    <p:sldId id="473" r:id="rId47"/>
    <p:sldId id="821" r:id="rId48"/>
    <p:sldId id="822" r:id="rId49"/>
    <p:sldId id="823" r:id="rId50"/>
    <p:sldId id="669" r:id="rId51"/>
    <p:sldId id="791" r:id="rId52"/>
    <p:sldId id="670" r:id="rId53"/>
    <p:sldId id="311" r:id="rId54"/>
    <p:sldId id="312" r:id="rId55"/>
    <p:sldId id="841" r:id="rId56"/>
    <p:sldId id="842" r:id="rId57"/>
    <p:sldId id="843" r:id="rId58"/>
    <p:sldId id="313" r:id="rId59"/>
    <p:sldId id="844" r:id="rId60"/>
    <p:sldId id="671" r:id="rId61"/>
    <p:sldId id="672" r:id="rId62"/>
    <p:sldId id="845" r:id="rId63"/>
    <p:sldId id="673" r:id="rId64"/>
    <p:sldId id="846" r:id="rId65"/>
    <p:sldId id="674" r:id="rId66"/>
    <p:sldId id="847" r:id="rId67"/>
    <p:sldId id="848" r:id="rId68"/>
    <p:sldId id="849" r:id="rId69"/>
    <p:sldId id="802" r:id="rId70"/>
    <p:sldId id="803" r:id="rId71"/>
    <p:sldId id="850" r:id="rId72"/>
    <p:sldId id="804" r:id="rId73"/>
    <p:sldId id="851" r:id="rId74"/>
    <p:sldId id="805" r:id="rId75"/>
    <p:sldId id="806" r:id="rId76"/>
    <p:sldId id="678" r:id="rId77"/>
    <p:sldId id="323" r:id="rId78"/>
    <p:sldId id="807" r:id="rId79"/>
    <p:sldId id="324" r:id="rId80"/>
    <p:sldId id="808" r:id="rId81"/>
    <p:sldId id="809" r:id="rId82"/>
    <p:sldId id="810" r:id="rId83"/>
    <p:sldId id="680" r:id="rId84"/>
    <p:sldId id="811" r:id="rId85"/>
    <p:sldId id="812" r:id="rId86"/>
    <p:sldId id="327" r:id="rId87"/>
    <p:sldId id="681" r:id="rId88"/>
    <p:sldId id="813" r:id="rId89"/>
    <p:sldId id="682" r:id="rId90"/>
    <p:sldId id="814" r:id="rId91"/>
    <p:sldId id="683" r:id="rId92"/>
    <p:sldId id="815" r:id="rId93"/>
    <p:sldId id="336" r:id="rId94"/>
    <p:sldId id="685" r:id="rId95"/>
    <p:sldId id="816" r:id="rId96"/>
    <p:sldId id="946" r:id="rId97"/>
    <p:sldId id="387" r:id="rId98"/>
    <p:sldId id="269" r:id="rId99"/>
    <p:sldId id="270" r:id="rId100"/>
    <p:sldId id="271" r:id="rId101"/>
    <p:sldId id="272" r:id="rId102"/>
    <p:sldId id="273" r:id="rId103"/>
    <p:sldId id="919" r:id="rId104"/>
    <p:sldId id="920" r:id="rId105"/>
    <p:sldId id="921" r:id="rId106"/>
    <p:sldId id="376" r:id="rId107"/>
    <p:sldId id="377" r:id="rId108"/>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IN"/>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770D0D47-4B65-4844-8F3D-E5E4A120A235}" type="datetimeFigureOut">
              <a:rPr lang="en-IN" smtClean="0"/>
              <a:t>01-04-2023</a:t>
            </a:fld>
            <a:endParaRPr lang="en-IN"/>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IN"/>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IN"/>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B93D5552-4B3D-4604-A9B7-98D5E91A3C31}" type="slidenum">
              <a:rPr lang="en-IN" smtClean="0"/>
              <a:t>‹#›</a:t>
            </a:fld>
            <a:endParaRPr lang="en-IN"/>
          </a:p>
        </p:txBody>
      </p:sp>
    </p:spTree>
    <p:extLst>
      <p:ext uri="{BB962C8B-B14F-4D97-AF65-F5344CB8AC3E}">
        <p14:creationId xmlns:p14="http://schemas.microsoft.com/office/powerpoint/2010/main" val="1256632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AED210-E0AD-457E-91E4-C1EA5E913F39}" type="slidenum">
              <a:rPr lang="en-US" smtClean="0"/>
              <a:t>40</a:t>
            </a:fld>
            <a:endParaRPr lang="en-US"/>
          </a:p>
        </p:txBody>
      </p:sp>
    </p:spTree>
    <p:extLst>
      <p:ext uri="{BB962C8B-B14F-4D97-AF65-F5344CB8AC3E}">
        <p14:creationId xmlns:p14="http://schemas.microsoft.com/office/powerpoint/2010/main" val="2422416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A8F461-0B07-49FC-8A82-6ADB11172C3A}" type="datetime1">
              <a:rPr lang="en-US" smtClean="0"/>
              <a:t>4/1/2023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21F337-9C21-4ECD-A74D-EABCF59BB14A}" type="datetime1">
              <a:rPr lang="en-US" smtClean="0"/>
              <a:t>4/1/2023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DE8394-1FA2-475E-9407-7BEAD39336AF}" type="datetime1">
              <a:rPr lang="en-US" smtClean="0"/>
              <a:t>4/1/2023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673075D8-28E6-474E-A5B2-35D7E4BAD1BB}" type="datetime1">
              <a:rPr lang="en-US" smtClean="0"/>
              <a:t>4/1/2023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0805EB61-D103-452C-801F-3B99750C9D26}" type="datetime1">
              <a:rPr lang="en-US" smtClean="0"/>
              <a:t>4/1/2023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5F98AE45-2782-47BE-B58E-26BA1F5823D0}" type="datetime1">
              <a:rPr lang="en-US" smtClean="0"/>
              <a:t>4/1/2023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76E518-0044-4FE5-B592-CDB3895A2708}" type="datetime1">
              <a:rPr lang="en-US" smtClean="0"/>
              <a:t>4/1/2023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D87E95-5CD5-4483-8D1D-136326911B2B}" type="datetime1">
              <a:rPr lang="en-US" smtClean="0"/>
              <a:t>4/1/2023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C740FB-FCCA-4FBD-BDF0-7E79A7452811}" type="datetime1">
              <a:rPr lang="en-US" smtClean="0"/>
              <a:t>4/1/2023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AD25BA-1436-42D8-BAB4-3F9258622176}" type="datetime1">
              <a:rPr lang="en-US" smtClean="0"/>
              <a:t>4/1/2023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5120F8-0C5D-4326-8B03-0BA36B68DE2C}" type="datetime1">
              <a:rPr lang="en-US" smtClean="0"/>
              <a:t>4/1/2023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92605F-0607-4FEE-9E40-84CD5261DC9B}" type="datetime1">
              <a:rPr lang="en-US" smtClean="0"/>
              <a:t>4/1/2023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337833-0249-4218-97BA-E69387D9B194}" type="datetime1">
              <a:rPr lang="en-US" smtClean="0"/>
              <a:t>4/1/2023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9CAAF9-3771-445D-A737-BF3F3986CD95}" type="datetime1">
              <a:rPr lang="en-US" smtClean="0"/>
              <a:t>4/1/2023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5A94247-3F5A-47AD-A5AE-72A9EE7C1EF3}" type="datetime1">
              <a:rPr lang="en-US" smtClean="0"/>
              <a:t>4/1/2023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5474902-BC2A-4E35-9591-2F7A55C82DCA}" type="datetime1">
              <a:rPr lang="en-US" smtClean="0"/>
              <a:t>4/1/2023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8CAB026-9051-4D02-AB3C-A05E26E3530D}" type="datetime1">
              <a:rPr lang="en-US" smtClean="0"/>
              <a:t>4/1/2023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in/imgres?q=use+of+computers+in+schools&amp;hl=en&amp;sa=X&amp;biw=1920&amp;bih=899&amp;tbm=isch&amp;prmd=imvns&amp;tbnid=GqcxRDwSTrFYQM:&amp;imgrefurl=http://www.scrollonline.net/2010/01/13/is-acceptable-use-policy-in-need-of-revision/&amp;docid=dV4tF3Ofg5ypSM&amp;imgurl=http://www.scrollonline.net/wp-content/uploads/2010/01/Computer3.jpg&amp;w=605&amp;h=459&amp;ei=JUtPT-PvEcyamQWnr-yrCg&amp;zoom=1&amp;iact=rc&amp;dur=219&amp;sig=113734360390168774264&amp;page=1&amp;tbnh=123&amp;tbnw=163&amp;start=0&amp;ndsp=47&amp;ved=1t:429,r:6,s:0&amp;tx=78&amp;ty=86"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in/imgres?q=use+of+computers+in+schools&amp;hl=en&amp;sa=X&amp;biw=1920&amp;bih=899&amp;tbm=isch&amp;prmd=imvns&amp;tbnid=GqcxRDwSTrFYQM:&amp;imgrefurl=http://www.scrollonline.net/2010/01/13/is-acceptable-use-policy-in-need-of-revision/&amp;docid=dV4tF3Ofg5ypSM&amp;imgurl=http://www.scrollonline.net/wp-content/uploads/2010/01/Computer3.jpg&amp;w=605&amp;h=459&amp;ei=JUtPT-PvEcyamQWnr-yrCg&amp;zoom=1&amp;iact=rc&amp;dur=219&amp;sig=113734360390168774264&amp;page=1&amp;tbnh=123&amp;tbnw=163&amp;start=0&amp;ndsp=47&amp;ved=1t:429,r:6,s:0&amp;tx=78&amp;ty=86" TargetMode="Externa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rbidocs.rbi.org.in/rdocs/content/pdfs/NT3305092020_A2.pdf" TargetMode="External"/><Relationship Id="rId2" Type="http://schemas.openxmlformats.org/officeDocument/2006/relationships/hyperlink" Target="https://www.rbi.org.in/scripts/BS_CircularIndexDisplay.aspx?Id=11960#A_1" TargetMode="External"/><Relationship Id="rId1" Type="http://schemas.openxmlformats.org/officeDocument/2006/relationships/slideLayout" Target="../slideLayouts/slideLayout2.xml"/><Relationship Id="rId4" Type="http://schemas.openxmlformats.org/officeDocument/2006/relationships/hyperlink" Target="https://rbidocs.rbi.org.in/rdocs/content/pdfs/NT3305092020_A3.pdf"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B6B2B-3C78-4D48-9140-F38971D8726D}"/>
              </a:ext>
            </a:extLst>
          </p:cNvPr>
          <p:cNvSpPr>
            <a:spLocks noGrp="1"/>
          </p:cNvSpPr>
          <p:nvPr>
            <p:ph type="ctrTitle"/>
          </p:nvPr>
        </p:nvSpPr>
        <p:spPr>
          <a:xfrm>
            <a:off x="2589211" y="194707"/>
            <a:ext cx="9145589" cy="1231931"/>
          </a:xfrm>
        </p:spPr>
        <p:txBody>
          <a:bodyPr>
            <a:noAutofit/>
          </a:bodyPr>
          <a:lstStyle/>
          <a:p>
            <a:pPr algn="ctr"/>
            <a:r>
              <a:rPr lang="en-US" sz="4000" b="1" dirty="0">
                <a:solidFill>
                  <a:schemeClr val="accent4">
                    <a:lumMod val="75000"/>
                  </a:schemeClr>
                </a:solidFill>
              </a:rPr>
              <a:t>EIRC of ICAI &amp; </a:t>
            </a:r>
            <a:br>
              <a:rPr lang="en-US" sz="4000" b="1" dirty="0">
                <a:solidFill>
                  <a:schemeClr val="accent4">
                    <a:lumMod val="75000"/>
                  </a:schemeClr>
                </a:solidFill>
              </a:rPr>
            </a:br>
            <a:r>
              <a:rPr lang="en-US" sz="4000" b="1" dirty="0">
                <a:solidFill>
                  <a:schemeClr val="accent4">
                    <a:lumMod val="75000"/>
                  </a:schemeClr>
                </a:solidFill>
              </a:rPr>
              <a:t>Vitta </a:t>
            </a:r>
            <a:r>
              <a:rPr lang="en-US" sz="4000" b="1" dirty="0" err="1">
                <a:solidFill>
                  <a:schemeClr val="accent4">
                    <a:lumMod val="75000"/>
                  </a:schemeClr>
                </a:solidFill>
              </a:rPr>
              <a:t>Salahakar</a:t>
            </a:r>
            <a:r>
              <a:rPr lang="en-US" sz="4000" b="1" dirty="0">
                <a:solidFill>
                  <a:schemeClr val="accent4">
                    <a:lumMod val="75000"/>
                  </a:schemeClr>
                </a:solidFill>
              </a:rPr>
              <a:t> CA Study Circle</a:t>
            </a:r>
            <a:endParaRPr lang="en-IN" sz="4000" b="1" dirty="0">
              <a:solidFill>
                <a:schemeClr val="accent4">
                  <a:lumMod val="75000"/>
                </a:schemeClr>
              </a:solidFill>
            </a:endParaRPr>
          </a:p>
        </p:txBody>
      </p:sp>
      <p:sp>
        <p:nvSpPr>
          <p:cNvPr id="3" name="Subtitle 2">
            <a:extLst>
              <a:ext uri="{FF2B5EF4-FFF2-40B4-BE49-F238E27FC236}">
                <a16:creationId xmlns:a16="http://schemas.microsoft.com/office/drawing/2014/main" id="{6C85BFA5-48E3-4A95-A6C0-F2D8DBD7A3A0}"/>
              </a:ext>
            </a:extLst>
          </p:cNvPr>
          <p:cNvSpPr>
            <a:spLocks noGrp="1"/>
          </p:cNvSpPr>
          <p:nvPr>
            <p:ph type="subTitle" idx="1"/>
          </p:nvPr>
        </p:nvSpPr>
        <p:spPr>
          <a:xfrm>
            <a:off x="2589213" y="4529541"/>
            <a:ext cx="8915399" cy="1374122"/>
          </a:xfrm>
        </p:spPr>
        <p:txBody>
          <a:bodyPr>
            <a:noAutofit/>
          </a:bodyPr>
          <a:lstStyle/>
          <a:p>
            <a:pPr algn="ctr">
              <a:spcBef>
                <a:spcPct val="0"/>
              </a:spcBef>
            </a:pPr>
            <a:r>
              <a:rPr lang="en-US" sz="2800" b="1" dirty="0">
                <a:solidFill>
                  <a:schemeClr val="accent4">
                    <a:lumMod val="75000"/>
                  </a:schemeClr>
                </a:solidFill>
                <a:latin typeface="+mj-lt"/>
                <a:ea typeface="+mj-ea"/>
                <a:cs typeface="+mj-cs"/>
              </a:rPr>
              <a:t>CA Niranjan Joshi</a:t>
            </a:r>
          </a:p>
          <a:p>
            <a:pPr algn="ctr">
              <a:spcBef>
                <a:spcPct val="0"/>
              </a:spcBef>
            </a:pPr>
            <a:r>
              <a:rPr lang="en-US" sz="2800" b="1" dirty="0">
                <a:solidFill>
                  <a:schemeClr val="accent4">
                    <a:lumMod val="75000"/>
                  </a:schemeClr>
                </a:solidFill>
                <a:latin typeface="+mj-lt"/>
                <a:ea typeface="+mj-ea"/>
                <a:cs typeface="+mj-cs"/>
              </a:rPr>
              <a:t>01.04.2023</a:t>
            </a:r>
          </a:p>
          <a:p>
            <a:pPr algn="ctr">
              <a:spcBef>
                <a:spcPct val="0"/>
              </a:spcBef>
            </a:pPr>
            <a:r>
              <a:rPr lang="en-US" sz="2800" b="1">
                <a:solidFill>
                  <a:schemeClr val="accent4">
                    <a:lumMod val="75000"/>
                  </a:schemeClr>
                </a:solidFill>
                <a:latin typeface="+mj-lt"/>
                <a:ea typeface="+mj-ea"/>
                <a:cs typeface="+mj-cs"/>
              </a:rPr>
              <a:t>Kolkata</a:t>
            </a:r>
            <a:endParaRPr lang="en-US" sz="2800" b="1" dirty="0">
              <a:solidFill>
                <a:schemeClr val="accent4">
                  <a:lumMod val="75000"/>
                </a:schemeClr>
              </a:solidFill>
              <a:latin typeface="+mj-lt"/>
              <a:ea typeface="+mj-ea"/>
              <a:cs typeface="+mj-cs"/>
            </a:endParaRPr>
          </a:p>
        </p:txBody>
      </p:sp>
      <p:sp>
        <p:nvSpPr>
          <p:cNvPr id="4" name="Title 1">
            <a:extLst>
              <a:ext uri="{FF2B5EF4-FFF2-40B4-BE49-F238E27FC236}">
                <a16:creationId xmlns:a16="http://schemas.microsoft.com/office/drawing/2014/main" id="{4624FBC0-CF5B-406F-ACB7-9A2E52F5552F}"/>
              </a:ext>
            </a:extLst>
          </p:cNvPr>
          <p:cNvSpPr txBox="1">
            <a:spLocks/>
          </p:cNvSpPr>
          <p:nvPr/>
        </p:nvSpPr>
        <p:spPr>
          <a:xfrm>
            <a:off x="2589211" y="2600963"/>
            <a:ext cx="8915399" cy="1231931"/>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a:solidFill>
                  <a:schemeClr val="accent4">
                    <a:lumMod val="75000"/>
                  </a:schemeClr>
                </a:solidFill>
              </a:rPr>
              <a:t>Bank Audit Seminar</a:t>
            </a:r>
          </a:p>
          <a:p>
            <a:pPr algn="ctr"/>
            <a:r>
              <a:rPr lang="en-US" sz="4000" dirty="0">
                <a:solidFill>
                  <a:schemeClr val="accent4">
                    <a:lumMod val="75000"/>
                  </a:schemeClr>
                </a:solidFill>
              </a:rPr>
              <a:t>LFAR, Advances &amp; Documentation</a:t>
            </a:r>
            <a:endParaRPr lang="en-US" sz="4000" b="1" dirty="0">
              <a:solidFill>
                <a:schemeClr val="accent4">
                  <a:lumMod val="75000"/>
                </a:schemeClr>
              </a:solidFill>
            </a:endParaRPr>
          </a:p>
        </p:txBody>
      </p:sp>
      <p:sp>
        <p:nvSpPr>
          <p:cNvPr id="5" name="Rectangle 4">
            <a:extLst>
              <a:ext uri="{FF2B5EF4-FFF2-40B4-BE49-F238E27FC236}">
                <a16:creationId xmlns:a16="http://schemas.microsoft.com/office/drawing/2014/main" id="{F705CC25-EF4E-440F-BB87-06E3FCB8D276}"/>
              </a:ext>
            </a:extLst>
          </p:cNvPr>
          <p:cNvSpPr>
            <a:spLocks noChangeArrowheads="1"/>
          </p:cNvSpPr>
          <p:nvPr/>
        </p:nvSpPr>
        <p:spPr bwMode="auto">
          <a:xfrm>
            <a:off x="2439910" y="6019800"/>
            <a:ext cx="9540055" cy="560666"/>
          </a:xfrm>
          <a:prstGeom prst="rect">
            <a:avLst/>
          </a:prstGeom>
          <a:noFill/>
          <a:ln w="12700">
            <a:noFill/>
            <a:miter lim="800000"/>
            <a:headEnd/>
            <a:tailEnd/>
          </a:ln>
        </p:spPr>
        <p:txBody>
          <a:bodyPr wrap="square" lIns="90488" tIns="44450" rIns="90488" bIns="44450">
            <a:spAutoFit/>
          </a:bodyPr>
          <a:lstStyle/>
          <a:p>
            <a:pPr algn="just">
              <a:lnSpc>
                <a:spcPct val="70000"/>
              </a:lnSpc>
              <a:spcBef>
                <a:spcPct val="27000"/>
              </a:spcBef>
            </a:pPr>
            <a:r>
              <a:rPr lang="en-US" sz="900" b="1" dirty="0">
                <a:solidFill>
                  <a:schemeClr val="accent6"/>
                </a:solidFill>
                <a:cs typeface="Arial" charset="0"/>
              </a:rPr>
              <a:t>Restriction on Disclosure and Use of Data</a:t>
            </a:r>
          </a:p>
          <a:p>
            <a:pPr algn="just">
              <a:lnSpc>
                <a:spcPct val="90000"/>
              </a:lnSpc>
              <a:spcBef>
                <a:spcPct val="0"/>
              </a:spcBef>
            </a:pPr>
            <a:r>
              <a:rPr lang="en-US" sz="900" b="1" dirty="0">
                <a:solidFill>
                  <a:schemeClr val="accent6"/>
                </a:solidFill>
                <a:cs typeface="Times New Roman" pitchFamily="18" charset="0"/>
              </a:rPr>
              <a:t>The data in this document contains trade secrets and confidential or proprietary information of my firm, the disclosure of which would provide a competitive advantage to others. As a result, this document shall not be disclosed, used or duplicated, in whole or in part, for any purpose. The data subject to this restriction are contained in the entire document. </a:t>
            </a:r>
            <a:endParaRPr lang="en-US" sz="900" dirty="0">
              <a:solidFill>
                <a:schemeClr val="accent6"/>
              </a:solidFill>
            </a:endParaRPr>
          </a:p>
        </p:txBody>
      </p:sp>
      <p:sp>
        <p:nvSpPr>
          <p:cNvPr id="6" name="Slide Number Placeholder 5">
            <a:extLst>
              <a:ext uri="{FF2B5EF4-FFF2-40B4-BE49-F238E27FC236}">
                <a16:creationId xmlns:a16="http://schemas.microsoft.com/office/drawing/2014/main" id="{4C9052BD-D997-4DA4-94D6-B5592140E7ED}"/>
              </a:ext>
            </a:extLst>
          </p:cNvPr>
          <p:cNvSpPr>
            <a:spLocks noGrp="1"/>
          </p:cNvSpPr>
          <p:nvPr>
            <p:ph type="sldNum" sz="quarter" idx="12"/>
          </p:nvPr>
        </p:nvSpPr>
        <p:spPr/>
        <p:txBody>
          <a:bodyPr/>
          <a:lstStyle/>
          <a:p>
            <a:fld id="{D57F1E4F-1CFF-5643-939E-217C01CDF565}" type="slidenum">
              <a:rPr lang="en-US" smtClean="0"/>
              <a:pPr/>
              <a:t>1</a:t>
            </a:fld>
            <a:endParaRPr lang="en-US" dirty="0"/>
          </a:p>
        </p:txBody>
      </p:sp>
      <p:pic>
        <p:nvPicPr>
          <p:cNvPr id="7" name="Picture 6">
            <a:extLst>
              <a:ext uri="{FF2B5EF4-FFF2-40B4-BE49-F238E27FC236}">
                <a16:creationId xmlns:a16="http://schemas.microsoft.com/office/drawing/2014/main" id="{B6D6EBA7-02C0-4AC6-9E42-7B3F147D3400}"/>
              </a:ext>
            </a:extLst>
          </p:cNvPr>
          <p:cNvPicPr>
            <a:picLocks noChangeAspect="1"/>
          </p:cNvPicPr>
          <p:nvPr/>
        </p:nvPicPr>
        <p:blipFill>
          <a:blip r:embed="rId2"/>
          <a:stretch>
            <a:fillRect/>
          </a:stretch>
        </p:blipFill>
        <p:spPr>
          <a:xfrm>
            <a:off x="687389" y="404190"/>
            <a:ext cx="1328065" cy="1231931"/>
          </a:xfrm>
          <a:prstGeom prst="rect">
            <a:avLst/>
          </a:prstGeom>
        </p:spPr>
      </p:pic>
    </p:spTree>
    <p:extLst>
      <p:ext uri="{BB962C8B-B14F-4D97-AF65-F5344CB8AC3E}">
        <p14:creationId xmlns:p14="http://schemas.microsoft.com/office/powerpoint/2010/main" val="19201929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7AB94-ACDC-4CF4-8E3E-A8045037BA48}"/>
              </a:ext>
            </a:extLst>
          </p:cNvPr>
          <p:cNvSpPr>
            <a:spLocks noGrp="1"/>
          </p:cNvSpPr>
          <p:nvPr>
            <p:ph type="title"/>
          </p:nvPr>
        </p:nvSpPr>
        <p:spPr>
          <a:xfrm>
            <a:off x="2592925" y="624110"/>
            <a:ext cx="8911687" cy="643216"/>
          </a:xfrm>
        </p:spPr>
        <p:txBody>
          <a:bodyPr/>
          <a:lstStyle/>
          <a:p>
            <a:pPr algn="ctr"/>
            <a:r>
              <a:rPr lang="en-US" b="1" dirty="0">
                <a:solidFill>
                  <a:schemeClr val="accent4">
                    <a:lumMod val="75000"/>
                  </a:schemeClr>
                </a:solidFill>
              </a:rPr>
              <a:t>Audit Execution</a:t>
            </a:r>
            <a:endParaRPr lang="en-IN" dirty="0"/>
          </a:p>
        </p:txBody>
      </p:sp>
      <p:sp>
        <p:nvSpPr>
          <p:cNvPr id="3" name="Content Placeholder 2">
            <a:extLst>
              <a:ext uri="{FF2B5EF4-FFF2-40B4-BE49-F238E27FC236}">
                <a16:creationId xmlns:a16="http://schemas.microsoft.com/office/drawing/2014/main" id="{6363B0A6-D214-41EC-9C92-051E423C434E}"/>
              </a:ext>
            </a:extLst>
          </p:cNvPr>
          <p:cNvSpPr>
            <a:spLocks noGrp="1"/>
          </p:cNvSpPr>
          <p:nvPr>
            <p:ph idx="1"/>
          </p:nvPr>
        </p:nvSpPr>
        <p:spPr>
          <a:xfrm>
            <a:off x="2358189" y="1379621"/>
            <a:ext cx="9146423" cy="4854269"/>
          </a:xfrm>
        </p:spPr>
        <p:txBody>
          <a:bodyPr>
            <a:noAutofit/>
          </a:bodyPr>
          <a:lstStyle/>
          <a:p>
            <a:pPr marL="0" lvl="2" indent="0" algn="just">
              <a:buNone/>
            </a:pPr>
            <a:r>
              <a:rPr lang="en-US" sz="2400" b="1" dirty="0">
                <a:solidFill>
                  <a:schemeClr val="tx2"/>
                </a:solidFill>
                <a:latin typeface="Verdana" pitchFamily="34" charset="0"/>
                <a:ea typeface="Verdana" pitchFamily="34" charset="0"/>
                <a:cs typeface="Verdana" pitchFamily="34" charset="0"/>
              </a:rPr>
              <a:t>SA 320 – Audit Materiality </a:t>
            </a:r>
          </a:p>
          <a:p>
            <a:pPr marL="0" lvl="2" indent="0" algn="just">
              <a:buNone/>
            </a:pPr>
            <a:r>
              <a:rPr lang="en-US" sz="2400" b="1" dirty="0">
                <a:solidFill>
                  <a:schemeClr val="tx2"/>
                </a:solidFill>
                <a:latin typeface="Verdana" pitchFamily="34" charset="0"/>
                <a:ea typeface="Verdana" pitchFamily="34" charset="0"/>
                <a:cs typeface="Verdana" pitchFamily="34" charset="0"/>
              </a:rPr>
              <a:t>SA 520 – Analytical Procedures</a:t>
            </a:r>
          </a:p>
          <a:p>
            <a:pPr marL="0" lvl="2" indent="0" algn="just">
              <a:buNone/>
            </a:pPr>
            <a:r>
              <a:rPr lang="en-US" sz="2400" b="1" dirty="0">
                <a:solidFill>
                  <a:schemeClr val="tx2"/>
                </a:solidFill>
                <a:latin typeface="Verdana" pitchFamily="34" charset="0"/>
                <a:ea typeface="Verdana" pitchFamily="34" charset="0"/>
                <a:cs typeface="Verdana" pitchFamily="34" charset="0"/>
              </a:rPr>
              <a:t>SA 530 – Audit Sampling </a:t>
            </a:r>
          </a:p>
          <a:p>
            <a:pPr marL="0" lvl="2" indent="0" algn="just">
              <a:buNone/>
            </a:pPr>
            <a:r>
              <a:rPr lang="en-US" sz="2400" b="1" dirty="0">
                <a:solidFill>
                  <a:schemeClr val="tx2"/>
                </a:solidFill>
                <a:latin typeface="Verdana" pitchFamily="34" charset="0"/>
                <a:ea typeface="Verdana" pitchFamily="34" charset="0"/>
                <a:cs typeface="Verdana" pitchFamily="34" charset="0"/>
              </a:rPr>
              <a:t>SA 220 – Quality Control For Audit Work</a:t>
            </a:r>
          </a:p>
          <a:p>
            <a:pPr marL="0" lvl="2" indent="0" algn="just">
              <a:buNone/>
            </a:pPr>
            <a:r>
              <a:rPr lang="en-US" sz="2400" b="1" dirty="0">
                <a:solidFill>
                  <a:schemeClr val="tx2"/>
                </a:solidFill>
                <a:latin typeface="Verdana" pitchFamily="34" charset="0"/>
                <a:ea typeface="Verdana" pitchFamily="34" charset="0"/>
                <a:cs typeface="Verdana" pitchFamily="34" charset="0"/>
              </a:rPr>
              <a:t>Analyze and Evaluate the errors in samples selected</a:t>
            </a:r>
          </a:p>
          <a:p>
            <a:pPr marL="0" lvl="2" indent="0" algn="just">
              <a:buNone/>
            </a:pPr>
            <a:r>
              <a:rPr lang="en-US" sz="2400" b="1" dirty="0">
                <a:solidFill>
                  <a:schemeClr val="tx2"/>
                </a:solidFill>
                <a:latin typeface="Verdana" pitchFamily="34" charset="0"/>
                <a:ea typeface="Verdana" pitchFamily="34" charset="0"/>
                <a:cs typeface="Verdana" pitchFamily="34" charset="0"/>
              </a:rPr>
              <a:t>Get the rectification / MOC Passed </a:t>
            </a:r>
          </a:p>
          <a:p>
            <a:pPr marL="0" lvl="2" indent="0" algn="just">
              <a:buNone/>
            </a:pPr>
            <a:r>
              <a:rPr lang="en-US" sz="2400" b="1" dirty="0">
                <a:solidFill>
                  <a:schemeClr val="tx2"/>
                </a:solidFill>
                <a:latin typeface="Verdana" pitchFamily="34" charset="0"/>
                <a:ea typeface="Verdana" pitchFamily="34" charset="0"/>
                <a:cs typeface="Verdana" pitchFamily="34" charset="0"/>
              </a:rPr>
              <a:t>Work as per Audit Program and schedule</a:t>
            </a:r>
          </a:p>
          <a:p>
            <a:pPr marL="0" lvl="2" indent="0" algn="just">
              <a:buNone/>
            </a:pPr>
            <a:r>
              <a:rPr lang="en-US" sz="2400" b="1" dirty="0">
                <a:solidFill>
                  <a:schemeClr val="tx2"/>
                </a:solidFill>
                <a:latin typeface="Verdana" pitchFamily="34" charset="0"/>
                <a:ea typeface="Verdana" pitchFamily="34" charset="0"/>
                <a:cs typeface="Verdana" pitchFamily="34" charset="0"/>
              </a:rPr>
              <a:t>Prepare reports according to requirement</a:t>
            </a:r>
          </a:p>
          <a:p>
            <a:pPr marL="0" lvl="2" indent="0" algn="just">
              <a:buNone/>
            </a:pPr>
            <a:r>
              <a:rPr lang="en-US" sz="2400" b="1" dirty="0">
                <a:solidFill>
                  <a:schemeClr val="tx2"/>
                </a:solidFill>
                <a:latin typeface="Verdana" pitchFamily="34" charset="0"/>
                <a:ea typeface="Verdana" pitchFamily="34" charset="0"/>
                <a:cs typeface="Verdana" pitchFamily="34" charset="0"/>
              </a:rPr>
              <a:t>Qualify in Audit Report if necessary</a:t>
            </a:r>
          </a:p>
          <a:p>
            <a:pPr marL="0" lvl="2" indent="0" algn="just">
              <a:buNone/>
            </a:pPr>
            <a:r>
              <a:rPr lang="en-US" sz="2400" b="1" dirty="0">
                <a:solidFill>
                  <a:schemeClr val="tx2"/>
                </a:solidFill>
                <a:latin typeface="Verdana" pitchFamily="34" charset="0"/>
                <a:ea typeface="Verdana" pitchFamily="34" charset="0"/>
                <a:cs typeface="Verdana" pitchFamily="34" charset="0"/>
              </a:rPr>
              <a:t>Knowledge about CAAT tools</a:t>
            </a:r>
          </a:p>
          <a:p>
            <a:pPr marL="0" lvl="2" indent="0" algn="just">
              <a:buNone/>
            </a:pPr>
            <a:endParaRPr lang="en-US" sz="2400" b="1" dirty="0">
              <a:solidFill>
                <a:schemeClr val="tx2"/>
              </a:solidFill>
              <a:latin typeface="Verdana" pitchFamily="34" charset="0"/>
              <a:ea typeface="Verdana" pitchFamily="34" charset="0"/>
              <a:cs typeface="Verdana" pitchFamily="34" charset="0"/>
            </a:endParaRPr>
          </a:p>
        </p:txBody>
      </p:sp>
      <p:sp>
        <p:nvSpPr>
          <p:cNvPr id="4" name="Slide Number Placeholder 3">
            <a:extLst>
              <a:ext uri="{FF2B5EF4-FFF2-40B4-BE49-F238E27FC236}">
                <a16:creationId xmlns:a16="http://schemas.microsoft.com/office/drawing/2014/main" id="{ACAAF0F7-8417-49AD-B565-091710DD9570}"/>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
        <p:nvSpPr>
          <p:cNvPr id="5" name="Footer Placeholder 3">
            <a:extLst>
              <a:ext uri="{FF2B5EF4-FFF2-40B4-BE49-F238E27FC236}">
                <a16:creationId xmlns:a16="http://schemas.microsoft.com/office/drawing/2014/main" id="{2754F58F-B7C1-4F7E-88EC-0890F2712430}"/>
              </a:ext>
            </a:extLst>
          </p:cNvPr>
          <p:cNvSpPr txBox="1">
            <a:spLocks/>
          </p:cNvSpPr>
          <p:nvPr/>
        </p:nvSpPr>
        <p:spPr>
          <a:xfrm>
            <a:off x="8770688" y="6519536"/>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pic>
        <p:nvPicPr>
          <p:cNvPr id="6" name="t5130407" descr="http://cdn7.fotosearch.com/bthumb/IMZ/IMZ388/rom0007.jpg">
            <a:extLst>
              <a:ext uri="{FF2B5EF4-FFF2-40B4-BE49-F238E27FC236}">
                <a16:creationId xmlns:a16="http://schemas.microsoft.com/office/drawing/2014/main" id="{446BF452-1630-43C2-A02C-B616EB2E3A1A}"/>
              </a:ext>
            </a:extLst>
          </p:cNvPr>
          <p:cNvPicPr/>
          <p:nvPr/>
        </p:nvPicPr>
        <p:blipFill>
          <a:blip r:embed="rId2"/>
          <a:srcRect/>
          <a:stretch>
            <a:fillRect/>
          </a:stretch>
        </p:blipFill>
        <p:spPr bwMode="auto">
          <a:xfrm>
            <a:off x="10095756" y="0"/>
            <a:ext cx="2096244" cy="1700810"/>
          </a:xfrm>
          <a:prstGeom prst="rect">
            <a:avLst/>
          </a:prstGeom>
          <a:noFill/>
          <a:ln w="9525">
            <a:noFill/>
            <a:miter lim="800000"/>
            <a:headEnd/>
            <a:tailEnd/>
          </a:ln>
        </p:spPr>
      </p:pic>
    </p:spTree>
    <p:extLst>
      <p:ext uri="{BB962C8B-B14F-4D97-AF65-F5344CB8AC3E}">
        <p14:creationId xmlns:p14="http://schemas.microsoft.com/office/powerpoint/2010/main" val="54424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linds(horizontal)">
                                      <p:cBhvr>
                                        <p:cTn id="28" dur="500"/>
                                        <p:tgtEl>
                                          <p:spTgt spid="3">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blinds(horizontal)">
                                      <p:cBhvr>
                                        <p:cTn id="31" dur="500"/>
                                        <p:tgtEl>
                                          <p:spTgt spid="3">
                                            <p:txEl>
                                              <p:pRg st="8" end="8"/>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blinds(horizontal)">
                                      <p:cBhvr>
                                        <p:cTn id="3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A00C0-7689-4C48-8F4F-9C5146D5D26B}"/>
              </a:ext>
            </a:extLst>
          </p:cNvPr>
          <p:cNvSpPr>
            <a:spLocks noGrp="1"/>
          </p:cNvSpPr>
          <p:nvPr>
            <p:ph type="title"/>
          </p:nvPr>
        </p:nvSpPr>
        <p:spPr>
          <a:xfrm>
            <a:off x="2592925" y="187471"/>
            <a:ext cx="8911687" cy="659258"/>
          </a:xfrm>
        </p:spPr>
        <p:txBody>
          <a:bodyPr/>
          <a:lstStyle/>
          <a:p>
            <a:pPr algn="ctr"/>
            <a:r>
              <a:rPr lang="en-US" b="1" dirty="0">
                <a:solidFill>
                  <a:schemeClr val="accent4">
                    <a:lumMod val="75000"/>
                  </a:schemeClr>
                </a:solidFill>
              </a:rPr>
              <a:t>Form and Contents</a:t>
            </a:r>
            <a:endParaRPr lang="en-IN" dirty="0"/>
          </a:p>
        </p:txBody>
      </p:sp>
      <p:sp>
        <p:nvSpPr>
          <p:cNvPr id="3" name="Content Placeholder 2">
            <a:extLst>
              <a:ext uri="{FF2B5EF4-FFF2-40B4-BE49-F238E27FC236}">
                <a16:creationId xmlns:a16="http://schemas.microsoft.com/office/drawing/2014/main" id="{D15B5A29-E356-4A2A-8D33-E7FD0BF261D9}"/>
              </a:ext>
            </a:extLst>
          </p:cNvPr>
          <p:cNvSpPr>
            <a:spLocks noGrp="1"/>
          </p:cNvSpPr>
          <p:nvPr>
            <p:ph idx="1"/>
          </p:nvPr>
        </p:nvSpPr>
        <p:spPr>
          <a:xfrm>
            <a:off x="2050473" y="970344"/>
            <a:ext cx="9454139" cy="5521896"/>
          </a:xfrm>
        </p:spPr>
        <p:txBody>
          <a:bodyPr>
            <a:normAutofit/>
          </a:bodyPr>
          <a:lstStyle/>
          <a:p>
            <a:pPr marL="9525" lvl="2" indent="0">
              <a:spcBef>
                <a:spcPts val="600"/>
              </a:spcBef>
              <a:spcAft>
                <a:spcPts val="600"/>
              </a:spcAft>
              <a:buNone/>
            </a:pPr>
            <a:r>
              <a:rPr lang="en-US" sz="2400" b="1" dirty="0">
                <a:solidFill>
                  <a:schemeClr val="tx2"/>
                </a:solidFill>
                <a:latin typeface="Verdana" pitchFamily="34" charset="0"/>
                <a:ea typeface="Verdana" pitchFamily="34" charset="0"/>
                <a:cs typeface="Verdana" pitchFamily="34" charset="0"/>
              </a:rPr>
              <a:t>To understand:</a:t>
            </a:r>
          </a:p>
          <a:p>
            <a:pPr marL="9525" lvl="2" indent="0">
              <a:spcBef>
                <a:spcPts val="600"/>
              </a:spcBef>
              <a:spcAft>
                <a:spcPts val="600"/>
              </a:spcAft>
              <a:buNone/>
            </a:pPr>
            <a:endParaRPr lang="en-US" sz="2400" b="1" dirty="0">
              <a:solidFill>
                <a:schemeClr val="tx2"/>
              </a:solidFill>
              <a:latin typeface="Verdana" pitchFamily="34" charset="0"/>
              <a:ea typeface="Verdana" pitchFamily="34" charset="0"/>
              <a:cs typeface="Verdana" pitchFamily="34" charset="0"/>
            </a:endParaRPr>
          </a:p>
          <a:p>
            <a:pPr marL="9525" lvl="2" indent="0">
              <a:spcBef>
                <a:spcPts val="600"/>
              </a:spcBef>
              <a:spcAft>
                <a:spcPts val="600"/>
              </a:spcAft>
              <a:buNone/>
            </a:pPr>
            <a:r>
              <a:rPr lang="en-US" sz="2400" b="1" dirty="0">
                <a:solidFill>
                  <a:schemeClr val="tx2"/>
                </a:solidFill>
                <a:latin typeface="Verdana" pitchFamily="34" charset="0"/>
                <a:ea typeface="Verdana" pitchFamily="34" charset="0"/>
                <a:cs typeface="Verdana" pitchFamily="34" charset="0"/>
              </a:rPr>
              <a:t>The nature, timing and extent of the audit procedures performed.</a:t>
            </a:r>
          </a:p>
          <a:p>
            <a:pPr marL="9525" lvl="2" indent="0">
              <a:spcBef>
                <a:spcPts val="600"/>
              </a:spcBef>
              <a:spcAft>
                <a:spcPts val="600"/>
              </a:spcAft>
              <a:buNone/>
            </a:pPr>
            <a:endParaRPr lang="en-US" sz="2400" b="1" dirty="0">
              <a:solidFill>
                <a:schemeClr val="tx2"/>
              </a:solidFill>
              <a:latin typeface="Verdana" pitchFamily="34" charset="0"/>
              <a:ea typeface="Verdana" pitchFamily="34" charset="0"/>
              <a:cs typeface="Verdana" pitchFamily="34" charset="0"/>
            </a:endParaRPr>
          </a:p>
          <a:p>
            <a:pPr marL="9525" lvl="2" indent="0" algn="just">
              <a:spcBef>
                <a:spcPts val="600"/>
              </a:spcBef>
              <a:spcAft>
                <a:spcPts val="600"/>
              </a:spcAft>
              <a:buNone/>
            </a:pPr>
            <a:r>
              <a:rPr lang="en-US" sz="2400" b="1" dirty="0">
                <a:solidFill>
                  <a:schemeClr val="tx2"/>
                </a:solidFill>
                <a:latin typeface="Verdana" pitchFamily="34" charset="0"/>
                <a:ea typeface="Verdana" pitchFamily="34" charset="0"/>
                <a:cs typeface="Verdana" pitchFamily="34" charset="0"/>
              </a:rPr>
              <a:t>Results of audit procedures performed, audit evidence obtained.</a:t>
            </a:r>
          </a:p>
          <a:p>
            <a:pPr marL="9525" lvl="2" indent="0">
              <a:spcBef>
                <a:spcPts val="600"/>
              </a:spcBef>
              <a:spcAft>
                <a:spcPts val="600"/>
              </a:spcAft>
              <a:buNone/>
            </a:pPr>
            <a:endParaRPr lang="en-US" sz="2400" b="1" dirty="0">
              <a:solidFill>
                <a:schemeClr val="tx2"/>
              </a:solidFill>
              <a:latin typeface="Verdana" pitchFamily="34" charset="0"/>
              <a:ea typeface="Verdana" pitchFamily="34" charset="0"/>
              <a:cs typeface="Verdana" pitchFamily="34" charset="0"/>
            </a:endParaRPr>
          </a:p>
          <a:p>
            <a:pPr marL="9525" lvl="2" indent="0" algn="just">
              <a:spcBef>
                <a:spcPts val="600"/>
              </a:spcBef>
              <a:spcAft>
                <a:spcPts val="600"/>
              </a:spcAft>
              <a:buNone/>
            </a:pPr>
            <a:r>
              <a:rPr lang="en-US" sz="2400" b="1" dirty="0">
                <a:solidFill>
                  <a:schemeClr val="tx2"/>
                </a:solidFill>
                <a:latin typeface="Verdana" pitchFamily="34" charset="0"/>
                <a:ea typeface="Verdana" pitchFamily="34" charset="0"/>
                <a:cs typeface="Verdana" pitchFamily="34" charset="0"/>
              </a:rPr>
              <a:t>Significant matters arising during the audit, the conclusions reached thereon, and significant professional judgment made in reaching those conclusions.</a:t>
            </a:r>
          </a:p>
        </p:txBody>
      </p:sp>
      <p:sp>
        <p:nvSpPr>
          <p:cNvPr id="4" name="Slide Number Placeholder 3">
            <a:extLst>
              <a:ext uri="{FF2B5EF4-FFF2-40B4-BE49-F238E27FC236}">
                <a16:creationId xmlns:a16="http://schemas.microsoft.com/office/drawing/2014/main" id="{C72E8FD4-3888-4DB4-958C-3291EA7D03DC}"/>
              </a:ext>
            </a:extLst>
          </p:cNvPr>
          <p:cNvSpPr>
            <a:spLocks noGrp="1"/>
          </p:cNvSpPr>
          <p:nvPr>
            <p:ph type="sldNum" sz="quarter" idx="12"/>
          </p:nvPr>
        </p:nvSpPr>
        <p:spPr/>
        <p:txBody>
          <a:bodyPr/>
          <a:lstStyle/>
          <a:p>
            <a:fld id="{D57F1E4F-1CFF-5643-939E-217C01CDF565}" type="slidenum">
              <a:rPr lang="en-US" smtClean="0"/>
              <a:pPr/>
              <a:t>100</a:t>
            </a:fld>
            <a:endParaRPr lang="en-US" dirty="0"/>
          </a:p>
        </p:txBody>
      </p:sp>
      <p:sp>
        <p:nvSpPr>
          <p:cNvPr id="5" name="Footer Placeholder 3">
            <a:extLst>
              <a:ext uri="{FF2B5EF4-FFF2-40B4-BE49-F238E27FC236}">
                <a16:creationId xmlns:a16="http://schemas.microsoft.com/office/drawing/2014/main" id="{F1B84270-57A0-48BA-B68A-C1935F6F8665}"/>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279596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linds(horizontal)">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DEAFD-6D82-4467-A28B-079BA8D649C3}"/>
              </a:ext>
            </a:extLst>
          </p:cNvPr>
          <p:cNvSpPr>
            <a:spLocks noGrp="1"/>
          </p:cNvSpPr>
          <p:nvPr>
            <p:ph type="title"/>
          </p:nvPr>
        </p:nvSpPr>
        <p:spPr>
          <a:xfrm>
            <a:off x="2592925" y="311086"/>
            <a:ext cx="8911687" cy="659258"/>
          </a:xfrm>
        </p:spPr>
        <p:txBody>
          <a:bodyPr/>
          <a:lstStyle/>
          <a:p>
            <a:pPr algn="ctr"/>
            <a:r>
              <a:rPr lang="en-US" b="1" dirty="0">
                <a:solidFill>
                  <a:schemeClr val="accent4">
                    <a:lumMod val="75000"/>
                  </a:schemeClr>
                </a:solidFill>
              </a:rPr>
              <a:t>Documentation</a:t>
            </a:r>
            <a:endParaRPr lang="en-IN" dirty="0"/>
          </a:p>
        </p:txBody>
      </p:sp>
      <p:sp>
        <p:nvSpPr>
          <p:cNvPr id="3" name="Content Placeholder 2">
            <a:extLst>
              <a:ext uri="{FF2B5EF4-FFF2-40B4-BE49-F238E27FC236}">
                <a16:creationId xmlns:a16="http://schemas.microsoft.com/office/drawing/2014/main" id="{6537D623-BDFD-4EA0-8BE5-376956AA76FE}"/>
              </a:ext>
            </a:extLst>
          </p:cNvPr>
          <p:cNvSpPr>
            <a:spLocks noGrp="1"/>
          </p:cNvSpPr>
          <p:nvPr>
            <p:ph idx="1"/>
          </p:nvPr>
        </p:nvSpPr>
        <p:spPr>
          <a:xfrm>
            <a:off x="1967345" y="970344"/>
            <a:ext cx="9537267" cy="5521895"/>
          </a:xfrm>
        </p:spPr>
        <p:txBody>
          <a:bodyPr>
            <a:normAutofit/>
          </a:bodyPr>
          <a:lstStyle/>
          <a:p>
            <a:pPr marL="9525" lvl="2" indent="0">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Audit Documentation depends on factors such as:</a:t>
            </a:r>
          </a:p>
          <a:p>
            <a:pPr marL="9525" lvl="2" indent="0">
              <a:spcBef>
                <a:spcPts val="600"/>
              </a:spcBef>
              <a:spcAft>
                <a:spcPts val="600"/>
              </a:spcAft>
              <a:buNone/>
            </a:pPr>
            <a:endParaRPr lang="en-US" sz="2800" b="1" dirty="0">
              <a:solidFill>
                <a:schemeClr val="tx2"/>
              </a:solidFill>
              <a:latin typeface="Verdana" pitchFamily="34" charset="0"/>
              <a:ea typeface="Verdana" pitchFamily="34" charset="0"/>
              <a:cs typeface="Verdana" pitchFamily="34" charset="0"/>
            </a:endParaRPr>
          </a:p>
          <a:p>
            <a:pPr marL="9525" lvl="2" indent="0">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Size and complexity of entity</a:t>
            </a:r>
          </a:p>
          <a:p>
            <a:pPr marL="9525" lvl="2" indent="0">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Nature of the audit procedures to be performed</a:t>
            </a:r>
          </a:p>
          <a:p>
            <a:pPr marL="9525" lvl="2" indent="0">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Identified risks of material misstatements</a:t>
            </a:r>
          </a:p>
          <a:p>
            <a:pPr marL="9525" lvl="2" indent="0">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Significance of the audit evidence obtained</a:t>
            </a:r>
          </a:p>
          <a:p>
            <a:pPr marL="9525" lvl="2" indent="0">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Nature and extent of exceptions identified</a:t>
            </a:r>
          </a:p>
          <a:p>
            <a:pPr marL="9525" lvl="2" indent="0">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Audit methodology and tools used</a:t>
            </a:r>
            <a:endParaRPr lang="en-US" sz="2400" b="1" dirty="0">
              <a:solidFill>
                <a:schemeClr val="tx2"/>
              </a:solidFill>
              <a:latin typeface="Verdana" pitchFamily="34" charset="0"/>
              <a:ea typeface="Verdana" pitchFamily="34" charset="0"/>
              <a:cs typeface="Verdana" pitchFamily="34" charset="0"/>
            </a:endParaRPr>
          </a:p>
        </p:txBody>
      </p:sp>
      <p:sp>
        <p:nvSpPr>
          <p:cNvPr id="4" name="Slide Number Placeholder 3">
            <a:extLst>
              <a:ext uri="{FF2B5EF4-FFF2-40B4-BE49-F238E27FC236}">
                <a16:creationId xmlns:a16="http://schemas.microsoft.com/office/drawing/2014/main" id="{39C48099-36ED-4586-A80D-A9D978DE595C}"/>
              </a:ext>
            </a:extLst>
          </p:cNvPr>
          <p:cNvSpPr>
            <a:spLocks noGrp="1"/>
          </p:cNvSpPr>
          <p:nvPr>
            <p:ph type="sldNum" sz="quarter" idx="12"/>
          </p:nvPr>
        </p:nvSpPr>
        <p:spPr/>
        <p:txBody>
          <a:bodyPr/>
          <a:lstStyle/>
          <a:p>
            <a:fld id="{D57F1E4F-1CFF-5643-939E-217C01CDF565}" type="slidenum">
              <a:rPr lang="en-US" smtClean="0"/>
              <a:pPr/>
              <a:t>101</a:t>
            </a:fld>
            <a:endParaRPr lang="en-US" dirty="0"/>
          </a:p>
        </p:txBody>
      </p:sp>
      <p:sp>
        <p:nvSpPr>
          <p:cNvPr id="5" name="Footer Placeholder 3">
            <a:extLst>
              <a:ext uri="{FF2B5EF4-FFF2-40B4-BE49-F238E27FC236}">
                <a16:creationId xmlns:a16="http://schemas.microsoft.com/office/drawing/2014/main" id="{8C27C405-2001-4DB7-9AEE-856CEC79BF0D}"/>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373569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linds(horizontal)">
                                      <p:cBhvr>
                                        <p:cTn id="19" dur="500"/>
                                        <p:tgtEl>
                                          <p:spTgt spid="3">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blinds(horizontal)">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D4769-ACF0-4FAD-A2AC-DB4A4922C294}"/>
              </a:ext>
            </a:extLst>
          </p:cNvPr>
          <p:cNvSpPr>
            <a:spLocks noGrp="1"/>
          </p:cNvSpPr>
          <p:nvPr>
            <p:ph type="title"/>
          </p:nvPr>
        </p:nvSpPr>
        <p:spPr>
          <a:xfrm>
            <a:off x="2592925" y="279001"/>
            <a:ext cx="8911687" cy="691343"/>
          </a:xfrm>
        </p:spPr>
        <p:txBody>
          <a:bodyPr/>
          <a:lstStyle/>
          <a:p>
            <a:pPr algn="ctr"/>
            <a:r>
              <a:rPr lang="en-US" b="1" dirty="0">
                <a:solidFill>
                  <a:schemeClr val="accent4">
                    <a:lumMod val="75000"/>
                  </a:schemeClr>
                </a:solidFill>
              </a:rPr>
              <a:t>Documentation</a:t>
            </a:r>
            <a:endParaRPr lang="en-IN" dirty="0"/>
          </a:p>
        </p:txBody>
      </p:sp>
      <p:sp>
        <p:nvSpPr>
          <p:cNvPr id="3" name="Content Placeholder 2">
            <a:extLst>
              <a:ext uri="{FF2B5EF4-FFF2-40B4-BE49-F238E27FC236}">
                <a16:creationId xmlns:a16="http://schemas.microsoft.com/office/drawing/2014/main" id="{0D2F6A11-7175-488E-A0CD-A8BF3A0F7457}"/>
              </a:ext>
            </a:extLst>
          </p:cNvPr>
          <p:cNvSpPr>
            <a:spLocks noGrp="1"/>
          </p:cNvSpPr>
          <p:nvPr>
            <p:ph idx="1"/>
          </p:nvPr>
        </p:nvSpPr>
        <p:spPr>
          <a:xfrm>
            <a:off x="2147455" y="970344"/>
            <a:ext cx="9357157" cy="5521896"/>
          </a:xfrm>
        </p:spPr>
        <p:txBody>
          <a:bodyPr>
            <a:normAutofit lnSpcReduction="10000"/>
          </a:bodyPr>
          <a:lstStyle/>
          <a:p>
            <a:pPr marL="9525" lvl="2" indent="0">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Examples of Audit Documentation:</a:t>
            </a:r>
          </a:p>
          <a:p>
            <a:pPr marL="9525" lvl="2" indent="0">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(Paper / Electronic/Other media)</a:t>
            </a:r>
          </a:p>
          <a:p>
            <a:pPr marL="9525" lvl="2" indent="0">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Audit </a:t>
            </a:r>
            <a:r>
              <a:rPr lang="en-US" sz="2800" b="1" dirty="0" err="1">
                <a:solidFill>
                  <a:schemeClr val="tx2"/>
                </a:solidFill>
                <a:latin typeface="Verdana" pitchFamily="34" charset="0"/>
                <a:ea typeface="Verdana" pitchFamily="34" charset="0"/>
                <a:cs typeface="Verdana" pitchFamily="34" charset="0"/>
              </a:rPr>
              <a:t>Programms</a:t>
            </a:r>
            <a:endParaRPr lang="en-US" sz="2800" b="1" dirty="0">
              <a:solidFill>
                <a:schemeClr val="tx2"/>
              </a:solidFill>
              <a:latin typeface="Verdana" pitchFamily="34" charset="0"/>
              <a:ea typeface="Verdana" pitchFamily="34" charset="0"/>
              <a:cs typeface="Verdana" pitchFamily="34" charset="0"/>
            </a:endParaRPr>
          </a:p>
          <a:p>
            <a:pPr marL="9525" lvl="2" indent="0">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Analysis</a:t>
            </a:r>
          </a:p>
          <a:p>
            <a:pPr marL="9525" lvl="2" indent="0">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Issues memoranda</a:t>
            </a:r>
          </a:p>
          <a:p>
            <a:pPr marL="9525" lvl="2" indent="0">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Summary of Significant matters</a:t>
            </a:r>
          </a:p>
          <a:p>
            <a:pPr marL="9525" lvl="2" indent="0">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Letters of confirmations and representations</a:t>
            </a:r>
          </a:p>
          <a:p>
            <a:pPr marL="9525" lvl="2" indent="0">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Checklists</a:t>
            </a:r>
          </a:p>
          <a:p>
            <a:pPr marL="9525" lvl="2" indent="0">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Correspondence regarding significant matters.</a:t>
            </a:r>
          </a:p>
        </p:txBody>
      </p:sp>
      <p:sp>
        <p:nvSpPr>
          <p:cNvPr id="4" name="Slide Number Placeholder 3">
            <a:extLst>
              <a:ext uri="{FF2B5EF4-FFF2-40B4-BE49-F238E27FC236}">
                <a16:creationId xmlns:a16="http://schemas.microsoft.com/office/drawing/2014/main" id="{1CEE9C75-C763-4006-801C-C1DC7B50262B}"/>
              </a:ext>
            </a:extLst>
          </p:cNvPr>
          <p:cNvSpPr>
            <a:spLocks noGrp="1"/>
          </p:cNvSpPr>
          <p:nvPr>
            <p:ph type="sldNum" sz="quarter" idx="12"/>
          </p:nvPr>
        </p:nvSpPr>
        <p:spPr/>
        <p:txBody>
          <a:bodyPr/>
          <a:lstStyle/>
          <a:p>
            <a:fld id="{D57F1E4F-1CFF-5643-939E-217C01CDF565}" type="slidenum">
              <a:rPr lang="en-US" smtClean="0"/>
              <a:pPr/>
              <a:t>102</a:t>
            </a:fld>
            <a:endParaRPr lang="en-US" dirty="0"/>
          </a:p>
        </p:txBody>
      </p:sp>
      <p:sp>
        <p:nvSpPr>
          <p:cNvPr id="5" name="Footer Placeholder 3">
            <a:extLst>
              <a:ext uri="{FF2B5EF4-FFF2-40B4-BE49-F238E27FC236}">
                <a16:creationId xmlns:a16="http://schemas.microsoft.com/office/drawing/2014/main" id="{B78FA33B-B369-43FD-8E41-553A6500F2AC}"/>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212440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linds(horizontal)">
                                      <p:cBhvr>
                                        <p:cTn id="28" dur="500"/>
                                        <p:tgtEl>
                                          <p:spTgt spid="3">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blinds(horizontal)">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D4769-ACF0-4FAD-A2AC-DB4A4922C294}"/>
              </a:ext>
            </a:extLst>
          </p:cNvPr>
          <p:cNvSpPr>
            <a:spLocks noGrp="1"/>
          </p:cNvSpPr>
          <p:nvPr>
            <p:ph type="title"/>
          </p:nvPr>
        </p:nvSpPr>
        <p:spPr>
          <a:xfrm>
            <a:off x="2592925" y="279001"/>
            <a:ext cx="8911687" cy="691343"/>
          </a:xfrm>
        </p:spPr>
        <p:txBody>
          <a:bodyPr/>
          <a:lstStyle/>
          <a:p>
            <a:pPr algn="ctr"/>
            <a:r>
              <a:rPr lang="en-US" b="1" dirty="0">
                <a:solidFill>
                  <a:schemeClr val="accent4">
                    <a:lumMod val="75000"/>
                  </a:schemeClr>
                </a:solidFill>
              </a:rPr>
              <a:t>Peer Review</a:t>
            </a:r>
            <a:endParaRPr lang="en-IN" dirty="0"/>
          </a:p>
        </p:txBody>
      </p:sp>
      <p:sp>
        <p:nvSpPr>
          <p:cNvPr id="4" name="Slide Number Placeholder 3">
            <a:extLst>
              <a:ext uri="{FF2B5EF4-FFF2-40B4-BE49-F238E27FC236}">
                <a16:creationId xmlns:a16="http://schemas.microsoft.com/office/drawing/2014/main" id="{1CEE9C75-C763-4006-801C-C1DC7B50262B}"/>
              </a:ext>
            </a:extLst>
          </p:cNvPr>
          <p:cNvSpPr>
            <a:spLocks noGrp="1"/>
          </p:cNvSpPr>
          <p:nvPr>
            <p:ph type="sldNum" sz="quarter" idx="12"/>
          </p:nvPr>
        </p:nvSpPr>
        <p:spPr/>
        <p:txBody>
          <a:bodyPr/>
          <a:lstStyle/>
          <a:p>
            <a:fld id="{D57F1E4F-1CFF-5643-939E-217C01CDF565}" type="slidenum">
              <a:rPr lang="en-US" smtClean="0"/>
              <a:pPr/>
              <a:t>103</a:t>
            </a:fld>
            <a:endParaRPr lang="en-US" dirty="0"/>
          </a:p>
        </p:txBody>
      </p:sp>
      <p:sp>
        <p:nvSpPr>
          <p:cNvPr id="5" name="Footer Placeholder 3">
            <a:extLst>
              <a:ext uri="{FF2B5EF4-FFF2-40B4-BE49-F238E27FC236}">
                <a16:creationId xmlns:a16="http://schemas.microsoft.com/office/drawing/2014/main" id="{B78FA33B-B369-43FD-8E41-553A6500F2AC}"/>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pic>
        <p:nvPicPr>
          <p:cNvPr id="7" name="Picture 6">
            <a:extLst>
              <a:ext uri="{FF2B5EF4-FFF2-40B4-BE49-F238E27FC236}">
                <a16:creationId xmlns:a16="http://schemas.microsoft.com/office/drawing/2014/main" id="{C01E18A0-B4F1-BCE2-D83E-DD0B70C7661A}"/>
              </a:ext>
            </a:extLst>
          </p:cNvPr>
          <p:cNvPicPr>
            <a:picLocks noChangeAspect="1"/>
          </p:cNvPicPr>
          <p:nvPr/>
        </p:nvPicPr>
        <p:blipFill>
          <a:blip r:embed="rId2"/>
          <a:stretch>
            <a:fillRect/>
          </a:stretch>
        </p:blipFill>
        <p:spPr>
          <a:xfrm>
            <a:off x="3421313" y="1128807"/>
            <a:ext cx="5552299" cy="5729193"/>
          </a:xfrm>
          <a:prstGeom prst="rect">
            <a:avLst/>
          </a:prstGeom>
        </p:spPr>
      </p:pic>
    </p:spTree>
    <p:extLst>
      <p:ext uri="{BB962C8B-B14F-4D97-AF65-F5344CB8AC3E}">
        <p14:creationId xmlns:p14="http://schemas.microsoft.com/office/powerpoint/2010/main" val="144354222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D4769-ACF0-4FAD-A2AC-DB4A4922C294}"/>
              </a:ext>
            </a:extLst>
          </p:cNvPr>
          <p:cNvSpPr>
            <a:spLocks noGrp="1"/>
          </p:cNvSpPr>
          <p:nvPr>
            <p:ph type="title"/>
          </p:nvPr>
        </p:nvSpPr>
        <p:spPr>
          <a:xfrm>
            <a:off x="2592925" y="279001"/>
            <a:ext cx="8911687" cy="691343"/>
          </a:xfrm>
        </p:spPr>
        <p:txBody>
          <a:bodyPr/>
          <a:lstStyle/>
          <a:p>
            <a:pPr algn="ctr"/>
            <a:r>
              <a:rPr lang="en-US" b="1" dirty="0">
                <a:solidFill>
                  <a:schemeClr val="accent4">
                    <a:lumMod val="75000"/>
                  </a:schemeClr>
                </a:solidFill>
              </a:rPr>
              <a:t>Peer Review Guidelines 2022</a:t>
            </a:r>
            <a:endParaRPr lang="en-IN" dirty="0"/>
          </a:p>
        </p:txBody>
      </p:sp>
      <p:sp>
        <p:nvSpPr>
          <p:cNvPr id="3" name="Content Placeholder 2">
            <a:extLst>
              <a:ext uri="{FF2B5EF4-FFF2-40B4-BE49-F238E27FC236}">
                <a16:creationId xmlns:a16="http://schemas.microsoft.com/office/drawing/2014/main" id="{0D2F6A11-7175-488E-A0CD-A8BF3A0F7457}"/>
              </a:ext>
            </a:extLst>
          </p:cNvPr>
          <p:cNvSpPr>
            <a:spLocks noGrp="1"/>
          </p:cNvSpPr>
          <p:nvPr>
            <p:ph idx="1"/>
          </p:nvPr>
        </p:nvSpPr>
        <p:spPr>
          <a:xfrm>
            <a:off x="2147455" y="970344"/>
            <a:ext cx="9357157" cy="5521896"/>
          </a:xfrm>
        </p:spPr>
        <p:txBody>
          <a:bodyPr>
            <a:normAutofit lnSpcReduction="10000"/>
          </a:bodyPr>
          <a:lstStyle/>
          <a:p>
            <a:pPr marL="9525" lvl="2" indent="0">
              <a:spcBef>
                <a:spcPts val="600"/>
              </a:spcBef>
              <a:spcAft>
                <a:spcPts val="600"/>
              </a:spcAft>
              <a:buNone/>
            </a:pPr>
            <a:r>
              <a:rPr lang="en-US" sz="2800" b="1" dirty="0">
                <a:solidFill>
                  <a:schemeClr val="tx2"/>
                </a:solidFill>
                <a:latin typeface="Verdana" panose="020B0604030504040204" pitchFamily="34" charset="0"/>
                <a:ea typeface="Verdana" panose="020B0604030504040204" pitchFamily="34" charset="0"/>
                <a:cs typeface="Verdana" panose="020B0604030504040204" pitchFamily="34" charset="0"/>
              </a:rPr>
              <a:t>Effective from 01.10.2022</a:t>
            </a:r>
          </a:p>
          <a:p>
            <a:pPr marL="9525" lvl="2" indent="0">
              <a:spcBef>
                <a:spcPts val="600"/>
              </a:spcBef>
              <a:spcAft>
                <a:spcPts val="600"/>
              </a:spcAft>
              <a:buNone/>
            </a:pPr>
            <a:r>
              <a:rPr lang="en-US" sz="2800" dirty="0">
                <a:latin typeface="Verdana" panose="020B0604030504040204" pitchFamily="34" charset="0"/>
                <a:ea typeface="Verdana" panose="020B0604030504040204" pitchFamily="34" charset="0"/>
              </a:rPr>
              <a:t>Peer Review - means an examination and review of the systems and procedures to determine whether the same have been put in place by the Practice Unit for ensuring the quality of assurance services as envisaged by the Technical, Professional and Ethical Standards as applicable including Audit Quality Maturity Model wherever applicable or any other regulatory requirements as may be prescribed by the Council or any Committee and whether the same were consistently applied during the period under review;</a:t>
            </a:r>
            <a:endParaRPr lang="en-US" sz="2800" b="1" dirty="0">
              <a:solidFill>
                <a:schemeClr val="tx2"/>
              </a:solidFill>
              <a:latin typeface="Verdana" pitchFamily="34" charset="0"/>
              <a:ea typeface="Verdana" pitchFamily="34" charset="0"/>
              <a:cs typeface="Verdana" pitchFamily="34" charset="0"/>
            </a:endParaRPr>
          </a:p>
        </p:txBody>
      </p:sp>
      <p:sp>
        <p:nvSpPr>
          <p:cNvPr id="4" name="Slide Number Placeholder 3">
            <a:extLst>
              <a:ext uri="{FF2B5EF4-FFF2-40B4-BE49-F238E27FC236}">
                <a16:creationId xmlns:a16="http://schemas.microsoft.com/office/drawing/2014/main" id="{1CEE9C75-C763-4006-801C-C1DC7B50262B}"/>
              </a:ext>
            </a:extLst>
          </p:cNvPr>
          <p:cNvSpPr>
            <a:spLocks noGrp="1"/>
          </p:cNvSpPr>
          <p:nvPr>
            <p:ph type="sldNum" sz="quarter" idx="12"/>
          </p:nvPr>
        </p:nvSpPr>
        <p:spPr/>
        <p:txBody>
          <a:bodyPr/>
          <a:lstStyle/>
          <a:p>
            <a:fld id="{D57F1E4F-1CFF-5643-939E-217C01CDF565}" type="slidenum">
              <a:rPr lang="en-US" smtClean="0"/>
              <a:pPr/>
              <a:t>104</a:t>
            </a:fld>
            <a:endParaRPr lang="en-US" dirty="0"/>
          </a:p>
        </p:txBody>
      </p:sp>
      <p:sp>
        <p:nvSpPr>
          <p:cNvPr id="5" name="Footer Placeholder 3">
            <a:extLst>
              <a:ext uri="{FF2B5EF4-FFF2-40B4-BE49-F238E27FC236}">
                <a16:creationId xmlns:a16="http://schemas.microsoft.com/office/drawing/2014/main" id="{B78FA33B-B369-43FD-8E41-553A6500F2AC}"/>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27553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D4769-ACF0-4FAD-A2AC-DB4A4922C294}"/>
              </a:ext>
            </a:extLst>
          </p:cNvPr>
          <p:cNvSpPr>
            <a:spLocks noGrp="1"/>
          </p:cNvSpPr>
          <p:nvPr>
            <p:ph type="title"/>
          </p:nvPr>
        </p:nvSpPr>
        <p:spPr>
          <a:xfrm>
            <a:off x="2592925" y="279001"/>
            <a:ext cx="8911687" cy="691343"/>
          </a:xfrm>
        </p:spPr>
        <p:txBody>
          <a:bodyPr/>
          <a:lstStyle/>
          <a:p>
            <a:pPr algn="ctr"/>
            <a:r>
              <a:rPr lang="en-US" b="1" dirty="0">
                <a:solidFill>
                  <a:schemeClr val="accent4">
                    <a:lumMod val="75000"/>
                  </a:schemeClr>
                </a:solidFill>
              </a:rPr>
              <a:t>Peer Review Guidelines 2022</a:t>
            </a:r>
            <a:endParaRPr lang="en-IN" dirty="0"/>
          </a:p>
        </p:txBody>
      </p:sp>
      <p:sp>
        <p:nvSpPr>
          <p:cNvPr id="3" name="Content Placeholder 2">
            <a:extLst>
              <a:ext uri="{FF2B5EF4-FFF2-40B4-BE49-F238E27FC236}">
                <a16:creationId xmlns:a16="http://schemas.microsoft.com/office/drawing/2014/main" id="{0D2F6A11-7175-488E-A0CD-A8BF3A0F7457}"/>
              </a:ext>
            </a:extLst>
          </p:cNvPr>
          <p:cNvSpPr>
            <a:spLocks noGrp="1"/>
          </p:cNvSpPr>
          <p:nvPr>
            <p:ph idx="1"/>
          </p:nvPr>
        </p:nvSpPr>
        <p:spPr>
          <a:xfrm>
            <a:off x="2147455" y="970344"/>
            <a:ext cx="9357157" cy="5521896"/>
          </a:xfrm>
        </p:spPr>
        <p:txBody>
          <a:bodyPr>
            <a:normAutofit lnSpcReduction="10000"/>
          </a:bodyPr>
          <a:lstStyle/>
          <a:p>
            <a:pPr marL="9525" lvl="2" indent="0">
              <a:spcBef>
                <a:spcPts val="600"/>
              </a:spcBef>
              <a:spcAft>
                <a:spcPts val="600"/>
              </a:spcAft>
              <a:buNone/>
            </a:pPr>
            <a:r>
              <a:rPr lang="en-US" sz="2800" dirty="0">
                <a:latin typeface="Verdana" panose="020B0604030504040204" pitchFamily="34" charset="0"/>
                <a:ea typeface="Verdana" panose="020B0604030504040204" pitchFamily="34" charset="0"/>
              </a:rPr>
              <a:t>The main objective of Peer Review is to ensure that in carrying out the assurance service assignments, the members of the Institute – </a:t>
            </a:r>
          </a:p>
          <a:p>
            <a:pPr marL="523875" lvl="2" indent="-514350">
              <a:spcBef>
                <a:spcPts val="600"/>
              </a:spcBef>
              <a:spcAft>
                <a:spcPts val="600"/>
              </a:spcAft>
              <a:buAutoNum type="alphaLcParenBoth"/>
            </a:pPr>
            <a:r>
              <a:rPr lang="en-US" sz="2800" dirty="0">
                <a:latin typeface="Verdana" panose="020B0604030504040204" pitchFamily="34" charset="0"/>
                <a:ea typeface="Verdana" panose="020B0604030504040204" pitchFamily="34" charset="0"/>
              </a:rPr>
              <a:t>comply with Technical, Professional and Ethical Standards as applicable including other regulatory requirements thereto and </a:t>
            </a:r>
          </a:p>
          <a:p>
            <a:pPr marL="523875" lvl="2" indent="-514350">
              <a:spcBef>
                <a:spcPts val="600"/>
              </a:spcBef>
              <a:spcAft>
                <a:spcPts val="600"/>
              </a:spcAft>
              <a:buAutoNum type="alphaLcParenBoth"/>
            </a:pPr>
            <a:r>
              <a:rPr lang="en-US" sz="2800" dirty="0">
                <a:latin typeface="Verdana" panose="020B0604030504040204" pitchFamily="34" charset="0"/>
                <a:ea typeface="Verdana" panose="020B0604030504040204" pitchFamily="34" charset="0"/>
              </a:rPr>
              <a:t>have in place proper systems including documentation thereof, to amply demonstrate the quality of the assurance services. </a:t>
            </a:r>
          </a:p>
          <a:p>
            <a:pPr marL="9525" lvl="2" indent="0">
              <a:spcBef>
                <a:spcPts val="600"/>
              </a:spcBef>
              <a:spcAft>
                <a:spcPts val="600"/>
              </a:spcAft>
              <a:buNone/>
            </a:pPr>
            <a:r>
              <a:rPr lang="en-US" sz="2800" dirty="0">
                <a:latin typeface="Verdana" panose="020B0604030504040204" pitchFamily="34" charset="0"/>
                <a:ea typeface="Verdana" panose="020B0604030504040204" pitchFamily="34" charset="0"/>
              </a:rPr>
              <a:t>The Peer Review process shall apply to all the assurance engagements signed by a Practice Unit during the period under review. </a:t>
            </a:r>
          </a:p>
          <a:p>
            <a:pPr marL="9525" lvl="2" indent="0">
              <a:spcBef>
                <a:spcPts val="600"/>
              </a:spcBef>
              <a:spcAft>
                <a:spcPts val="600"/>
              </a:spcAft>
              <a:buNone/>
            </a:pPr>
            <a:endParaRPr lang="en-US" sz="2800" b="1" dirty="0">
              <a:solidFill>
                <a:schemeClr val="tx2"/>
              </a:solidFill>
              <a:latin typeface="Verdana" pitchFamily="34" charset="0"/>
              <a:ea typeface="Verdana" pitchFamily="34" charset="0"/>
              <a:cs typeface="Verdana" pitchFamily="34" charset="0"/>
            </a:endParaRPr>
          </a:p>
        </p:txBody>
      </p:sp>
      <p:sp>
        <p:nvSpPr>
          <p:cNvPr id="4" name="Slide Number Placeholder 3">
            <a:extLst>
              <a:ext uri="{FF2B5EF4-FFF2-40B4-BE49-F238E27FC236}">
                <a16:creationId xmlns:a16="http://schemas.microsoft.com/office/drawing/2014/main" id="{1CEE9C75-C763-4006-801C-C1DC7B50262B}"/>
              </a:ext>
            </a:extLst>
          </p:cNvPr>
          <p:cNvSpPr>
            <a:spLocks noGrp="1"/>
          </p:cNvSpPr>
          <p:nvPr>
            <p:ph type="sldNum" sz="quarter" idx="12"/>
          </p:nvPr>
        </p:nvSpPr>
        <p:spPr/>
        <p:txBody>
          <a:bodyPr/>
          <a:lstStyle/>
          <a:p>
            <a:fld id="{D57F1E4F-1CFF-5643-939E-217C01CDF565}" type="slidenum">
              <a:rPr lang="en-US" smtClean="0"/>
              <a:pPr/>
              <a:t>105</a:t>
            </a:fld>
            <a:endParaRPr lang="en-US" dirty="0"/>
          </a:p>
        </p:txBody>
      </p:sp>
      <p:sp>
        <p:nvSpPr>
          <p:cNvPr id="5" name="Footer Placeholder 3">
            <a:extLst>
              <a:ext uri="{FF2B5EF4-FFF2-40B4-BE49-F238E27FC236}">
                <a16:creationId xmlns:a16="http://schemas.microsoft.com/office/drawing/2014/main" id="{B78FA33B-B369-43FD-8E41-553A6500F2AC}"/>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23880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99" y="274638"/>
            <a:ext cx="9521687" cy="639762"/>
          </a:xfrm>
        </p:spPr>
        <p:txBody>
          <a:bodyPr>
            <a:normAutofit fontScale="90000"/>
          </a:bodyPr>
          <a:lstStyle/>
          <a:p>
            <a:pPr algn="ctr"/>
            <a:r>
              <a:rPr lang="en-US" b="1" cap="none" dirty="0">
                <a:solidFill>
                  <a:schemeClr val="accent4">
                    <a:lumMod val="75000"/>
                  </a:schemeClr>
                </a:solidFill>
              </a:rPr>
              <a:t>Questions</a:t>
            </a:r>
          </a:p>
        </p:txBody>
      </p:sp>
      <p:pic>
        <p:nvPicPr>
          <p:cNvPr id="6" name="Picture 2" descr="C:\Documents and Settings\ibm\Local Settings\Temporary Internet Files\Content.IE5\UUWTQMBA\MCj04344110000[1].wmf"/>
          <p:cNvPicPr>
            <a:picLocks noGrp="1" noChangeAspect="1" noChangeArrowheads="1"/>
          </p:cNvPicPr>
          <p:nvPr>
            <p:ph sz="quarter" idx="1"/>
          </p:nvPr>
        </p:nvPicPr>
        <p:blipFill>
          <a:blip r:embed="rId2"/>
          <a:srcRect/>
          <a:stretch>
            <a:fillRect/>
          </a:stretch>
        </p:blipFill>
        <p:spPr bwMode="auto">
          <a:xfrm>
            <a:off x="3962400" y="1676400"/>
            <a:ext cx="4808288" cy="3446462"/>
          </a:xfrm>
          <a:prstGeom prst="rect">
            <a:avLst/>
          </a:prstGeom>
          <a:noFill/>
          <a:ln w="9525">
            <a:noFill/>
            <a:miter lim="800000"/>
            <a:headEnd/>
            <a:tailEnd/>
          </a:ln>
        </p:spPr>
      </p:pic>
      <p:sp>
        <p:nvSpPr>
          <p:cNvPr id="7" name="Footer Placeholder 3">
            <a:extLst>
              <a:ext uri="{FF2B5EF4-FFF2-40B4-BE49-F238E27FC236}">
                <a16:creationId xmlns:a16="http://schemas.microsoft.com/office/drawing/2014/main" id="{2D3B42DC-8C60-421E-9D43-72E47076A2D4}"/>
              </a:ext>
            </a:extLst>
          </p:cNvPr>
          <p:cNvSpPr txBox="1">
            <a:spLocks/>
          </p:cNvSpPr>
          <p:nvPr/>
        </p:nvSpPr>
        <p:spPr>
          <a:xfrm>
            <a:off x="8770688" y="6465736"/>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8" name="Slide Number Placeholder 3">
            <a:extLst>
              <a:ext uri="{FF2B5EF4-FFF2-40B4-BE49-F238E27FC236}">
                <a16:creationId xmlns:a16="http://schemas.microsoft.com/office/drawing/2014/main" id="{7CA40672-CC42-4668-9F8B-298CFE9BA5B3}"/>
              </a:ext>
            </a:extLst>
          </p:cNvPr>
          <p:cNvSpPr>
            <a:spLocks noGrp="1"/>
          </p:cNvSpPr>
          <p:nvPr>
            <p:ph type="sldNum" sz="quarter" idx="12"/>
          </p:nvPr>
        </p:nvSpPr>
        <p:spPr>
          <a:xfrm>
            <a:off x="531812" y="787782"/>
            <a:ext cx="779767" cy="365125"/>
          </a:xfrm>
        </p:spPr>
        <p:txBody>
          <a:bodyPr/>
          <a:lstStyle/>
          <a:p>
            <a:fld id="{D57F1E4F-1CFF-5643-939E-217C01CDF565}" type="slidenum">
              <a:rPr lang="en-US" smtClean="0"/>
              <a:pPr/>
              <a:t>106</a:t>
            </a:fld>
            <a:endParaRPr lang="en-US" dirty="0"/>
          </a:p>
        </p:txBody>
      </p:sp>
    </p:spTree>
    <p:extLst>
      <p:ext uri="{BB962C8B-B14F-4D97-AF65-F5344CB8AC3E}">
        <p14:creationId xmlns:p14="http://schemas.microsoft.com/office/powerpoint/2010/main" val="278433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a:xfrm>
            <a:off x="8129016" y="5734050"/>
            <a:ext cx="609600" cy="521208"/>
          </a:xfrm>
          <a:prstGeom prst="rect">
            <a:avLst/>
          </a:prstGeom>
        </p:spPr>
        <p:txBody>
          <a:bodyPr vert="horz" rtlCol="0"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08122C-0CB6-4B38-A4D7-B81E8A9F969F}" type="slidenum">
              <a:rPr lang="en-US" smtClean="0"/>
              <a:pPr/>
              <a:t>107</a:t>
            </a:fld>
            <a:endParaRPr lang="en-US"/>
          </a:p>
        </p:txBody>
      </p:sp>
      <p:pic>
        <p:nvPicPr>
          <p:cNvPr id="6" name="Picture 4" descr="thank-you.jpg"/>
          <p:cNvPicPr>
            <a:picLocks noChangeAspect="1"/>
          </p:cNvPicPr>
          <p:nvPr/>
        </p:nvPicPr>
        <p:blipFill>
          <a:blip r:embed="rId2"/>
          <a:srcRect/>
          <a:stretch>
            <a:fillRect/>
          </a:stretch>
        </p:blipFill>
        <p:spPr bwMode="auto">
          <a:xfrm>
            <a:off x="1524000" y="0"/>
            <a:ext cx="10667999" cy="4133850"/>
          </a:xfrm>
          <a:prstGeom prst="rect">
            <a:avLst/>
          </a:prstGeom>
          <a:noFill/>
          <a:ln w="9525">
            <a:noFill/>
            <a:miter lim="800000"/>
            <a:headEnd/>
            <a:tailEnd/>
          </a:ln>
        </p:spPr>
      </p:pic>
      <p:sp>
        <p:nvSpPr>
          <p:cNvPr id="7" name="Rectangle 3" descr="Purple mesh"/>
          <p:cNvSpPr>
            <a:spLocks noChangeArrowheads="1"/>
          </p:cNvSpPr>
          <p:nvPr/>
        </p:nvSpPr>
        <p:spPr bwMode="auto">
          <a:xfrm>
            <a:off x="1524001" y="4154489"/>
            <a:ext cx="10667998" cy="2000652"/>
          </a:xfrm>
          <a:prstGeom prst="rect">
            <a:avLst/>
          </a:prstGeom>
          <a:noFill/>
          <a:ln w="9525">
            <a:noFill/>
            <a:miter lim="800000"/>
            <a:headEnd/>
            <a:tailEnd/>
          </a:ln>
        </p:spPr>
        <p:txBody>
          <a:bodyPr anchor="b"/>
          <a:lstStyle/>
          <a:p>
            <a:pPr algn="ctr">
              <a:spcBef>
                <a:spcPct val="0"/>
              </a:spcBef>
            </a:pPr>
            <a:r>
              <a:rPr lang="en-US" sz="3200" b="1" dirty="0">
                <a:solidFill>
                  <a:srgbClr val="00B050"/>
                </a:solidFill>
              </a:rPr>
              <a:t>CA </a:t>
            </a:r>
            <a:r>
              <a:rPr lang="en-US" sz="3200" b="1" dirty="0" err="1">
                <a:solidFill>
                  <a:srgbClr val="00B050"/>
                </a:solidFill>
              </a:rPr>
              <a:t>Niranjan</a:t>
            </a:r>
            <a:r>
              <a:rPr lang="en-US" sz="3200" b="1" dirty="0">
                <a:solidFill>
                  <a:srgbClr val="00B050"/>
                </a:solidFill>
              </a:rPr>
              <a:t> Joshi, </a:t>
            </a:r>
          </a:p>
          <a:p>
            <a:pPr algn="ctr">
              <a:spcBef>
                <a:spcPct val="0"/>
              </a:spcBef>
            </a:pPr>
            <a:r>
              <a:rPr lang="en-US" sz="3200" b="1" dirty="0" err="1">
                <a:solidFill>
                  <a:srgbClr val="00B050"/>
                </a:solidFill>
              </a:rPr>
              <a:t>B.Com</a:t>
            </a:r>
            <a:r>
              <a:rPr lang="en-US" sz="3200" b="1" dirty="0">
                <a:solidFill>
                  <a:srgbClr val="00B050"/>
                </a:solidFill>
              </a:rPr>
              <a:t>., FCA, DISA (ICAI)</a:t>
            </a:r>
          </a:p>
          <a:p>
            <a:pPr algn="ctr">
              <a:spcBef>
                <a:spcPct val="0"/>
              </a:spcBef>
            </a:pPr>
            <a:r>
              <a:rPr lang="en-US" sz="3200" b="1" dirty="0">
                <a:solidFill>
                  <a:srgbClr val="00B050"/>
                </a:solidFill>
              </a:rPr>
              <a:t>Email: nvjca1@gmail.com</a:t>
            </a:r>
          </a:p>
          <a:p>
            <a:pPr algn="ctr">
              <a:spcBef>
                <a:spcPct val="0"/>
              </a:spcBef>
            </a:pPr>
            <a:r>
              <a:rPr lang="en-US" sz="3200" b="1" dirty="0">
                <a:solidFill>
                  <a:srgbClr val="00B050"/>
                </a:solidFill>
              </a:rPr>
              <a:t>Cell: 8369577210</a:t>
            </a:r>
            <a:endParaRPr lang="en-US" sz="2000" b="1" dirty="0">
              <a:solidFill>
                <a:srgbClr val="00B050"/>
              </a:solidFill>
            </a:endParaRPr>
          </a:p>
        </p:txBody>
      </p:sp>
      <p:sp>
        <p:nvSpPr>
          <p:cNvPr id="8" name="Slide Number Placeholder 3">
            <a:extLst>
              <a:ext uri="{FF2B5EF4-FFF2-40B4-BE49-F238E27FC236}">
                <a16:creationId xmlns:a16="http://schemas.microsoft.com/office/drawing/2014/main" id="{8DA768F7-058A-4546-BBF2-B3D2B5F20106}"/>
              </a:ext>
            </a:extLst>
          </p:cNvPr>
          <p:cNvSpPr>
            <a:spLocks noGrp="1"/>
          </p:cNvSpPr>
          <p:nvPr>
            <p:ph type="sldNum" sz="quarter" idx="12"/>
          </p:nvPr>
        </p:nvSpPr>
        <p:spPr>
          <a:xfrm>
            <a:off x="531812" y="787782"/>
            <a:ext cx="779767" cy="365125"/>
          </a:xfrm>
        </p:spPr>
        <p:txBody>
          <a:bodyPr/>
          <a:lstStyle/>
          <a:p>
            <a:fld id="{D57F1E4F-1CFF-5643-939E-217C01CDF565}" type="slidenum">
              <a:rPr lang="en-US" smtClean="0"/>
              <a:pPr/>
              <a:t>107</a:t>
            </a:fld>
            <a:endParaRPr lang="en-US" dirty="0"/>
          </a:p>
        </p:txBody>
      </p:sp>
    </p:spTree>
    <p:extLst>
      <p:ext uri="{BB962C8B-B14F-4D97-AF65-F5344CB8AC3E}">
        <p14:creationId xmlns:p14="http://schemas.microsoft.com/office/powerpoint/2010/main" val="2002231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69DDF-E9CF-4B1D-81A9-0C204392F3FC}"/>
              </a:ext>
            </a:extLst>
          </p:cNvPr>
          <p:cNvSpPr>
            <a:spLocks noGrp="1"/>
          </p:cNvSpPr>
          <p:nvPr>
            <p:ph type="title"/>
          </p:nvPr>
        </p:nvSpPr>
        <p:spPr>
          <a:xfrm>
            <a:off x="2245896" y="258350"/>
            <a:ext cx="8911687" cy="707385"/>
          </a:xfrm>
        </p:spPr>
        <p:txBody>
          <a:bodyPr/>
          <a:lstStyle/>
          <a:p>
            <a:pPr algn="ctr"/>
            <a:r>
              <a:rPr lang="en-US" b="1" dirty="0">
                <a:solidFill>
                  <a:schemeClr val="accent4">
                    <a:lumMod val="75000"/>
                  </a:schemeClr>
                </a:solidFill>
              </a:rPr>
              <a:t>Audit Planning &amp; Checklist</a:t>
            </a:r>
            <a:endParaRPr lang="en-IN" dirty="0"/>
          </a:p>
        </p:txBody>
      </p:sp>
      <p:sp>
        <p:nvSpPr>
          <p:cNvPr id="3" name="Content Placeholder 2">
            <a:extLst>
              <a:ext uri="{FF2B5EF4-FFF2-40B4-BE49-F238E27FC236}">
                <a16:creationId xmlns:a16="http://schemas.microsoft.com/office/drawing/2014/main" id="{4D30F71E-BF3E-41C9-A4B7-59A001119288}"/>
              </a:ext>
            </a:extLst>
          </p:cNvPr>
          <p:cNvSpPr>
            <a:spLocks noGrp="1"/>
          </p:cNvSpPr>
          <p:nvPr>
            <p:ph idx="1"/>
          </p:nvPr>
        </p:nvSpPr>
        <p:spPr>
          <a:xfrm>
            <a:off x="2245896" y="965735"/>
            <a:ext cx="9255004" cy="5526505"/>
          </a:xfrm>
        </p:spPr>
        <p:txBody>
          <a:bodyPr>
            <a:noAutofit/>
          </a:bodyPr>
          <a:lstStyle/>
          <a:p>
            <a:pPr marL="0" indent="0" algn="just">
              <a:spcBef>
                <a:spcPts val="600"/>
              </a:spcBef>
              <a:spcAft>
                <a:spcPts val="600"/>
              </a:spcAft>
              <a:buNone/>
            </a:pPr>
            <a:r>
              <a:rPr lang="en-US" sz="2600" b="1" dirty="0">
                <a:solidFill>
                  <a:schemeClr val="tx2"/>
                </a:solidFill>
                <a:latin typeface="Verdana" pitchFamily="34" charset="0"/>
                <a:ea typeface="Verdana" pitchFamily="34" charset="0"/>
                <a:cs typeface="Verdana" pitchFamily="34" charset="0"/>
              </a:rPr>
              <a:t>Applicable Act for the Bank</a:t>
            </a:r>
          </a:p>
          <a:p>
            <a:pPr marL="0" indent="0" algn="just">
              <a:spcBef>
                <a:spcPts val="600"/>
              </a:spcBef>
              <a:spcAft>
                <a:spcPts val="600"/>
              </a:spcAft>
              <a:buNone/>
            </a:pPr>
            <a:r>
              <a:rPr lang="en-US" sz="2600" b="1" dirty="0">
                <a:solidFill>
                  <a:schemeClr val="tx2"/>
                </a:solidFill>
                <a:latin typeface="Verdana" pitchFamily="34" charset="0"/>
                <a:ea typeface="Verdana" pitchFamily="34" charset="0"/>
                <a:cs typeface="Verdana" pitchFamily="34" charset="0"/>
              </a:rPr>
              <a:t>Appointment Letter / Acceptance Letter</a:t>
            </a:r>
          </a:p>
          <a:p>
            <a:pPr marL="0" indent="0" algn="just">
              <a:spcBef>
                <a:spcPts val="600"/>
              </a:spcBef>
              <a:spcAft>
                <a:spcPts val="600"/>
              </a:spcAft>
              <a:buNone/>
            </a:pPr>
            <a:r>
              <a:rPr lang="en-US" sz="2600" b="1" dirty="0">
                <a:solidFill>
                  <a:schemeClr val="tx2"/>
                </a:solidFill>
                <a:latin typeface="Verdana" pitchFamily="34" charset="0"/>
                <a:ea typeface="Verdana" pitchFamily="34" charset="0"/>
                <a:cs typeface="Verdana" pitchFamily="34" charset="0"/>
              </a:rPr>
              <a:t>Closing Manual of Bank</a:t>
            </a:r>
          </a:p>
          <a:p>
            <a:pPr marL="0" indent="0" algn="just">
              <a:spcBef>
                <a:spcPts val="600"/>
              </a:spcBef>
              <a:spcAft>
                <a:spcPts val="600"/>
              </a:spcAft>
              <a:buNone/>
            </a:pPr>
            <a:r>
              <a:rPr lang="en-US" sz="2600" b="1" dirty="0">
                <a:solidFill>
                  <a:schemeClr val="tx2"/>
                </a:solidFill>
                <a:latin typeface="Verdana" pitchFamily="34" charset="0"/>
                <a:ea typeface="Verdana" pitchFamily="34" charset="0"/>
                <a:cs typeface="Verdana" pitchFamily="34" charset="0"/>
              </a:rPr>
              <a:t>NOC of Previous Auditor.</a:t>
            </a:r>
          </a:p>
          <a:p>
            <a:pPr marL="0" indent="0" algn="just">
              <a:spcBef>
                <a:spcPts val="600"/>
              </a:spcBef>
              <a:spcAft>
                <a:spcPts val="600"/>
              </a:spcAft>
              <a:buNone/>
            </a:pPr>
            <a:r>
              <a:rPr lang="en-US" sz="2600" b="1" dirty="0">
                <a:solidFill>
                  <a:schemeClr val="tx2"/>
                </a:solidFill>
                <a:latin typeface="Verdana" pitchFamily="34" charset="0"/>
                <a:ea typeface="Verdana" pitchFamily="34" charset="0"/>
                <a:cs typeface="Verdana" pitchFamily="34" charset="0"/>
              </a:rPr>
              <a:t>Audit Engagement Letter.</a:t>
            </a:r>
          </a:p>
          <a:p>
            <a:pPr marL="0" indent="0" algn="just">
              <a:spcBef>
                <a:spcPts val="600"/>
              </a:spcBef>
              <a:spcAft>
                <a:spcPts val="600"/>
              </a:spcAft>
              <a:buNone/>
            </a:pPr>
            <a:r>
              <a:rPr lang="en-US" sz="2600" b="1" dirty="0">
                <a:solidFill>
                  <a:schemeClr val="tx2"/>
                </a:solidFill>
                <a:latin typeface="Verdana" pitchFamily="34" charset="0"/>
                <a:ea typeface="Verdana" pitchFamily="34" charset="0"/>
                <a:cs typeface="Verdana" pitchFamily="34" charset="0"/>
              </a:rPr>
              <a:t>Basic Information from branch.</a:t>
            </a:r>
          </a:p>
          <a:p>
            <a:pPr marL="0" indent="0" algn="just">
              <a:spcBef>
                <a:spcPts val="600"/>
              </a:spcBef>
              <a:spcAft>
                <a:spcPts val="600"/>
              </a:spcAft>
              <a:buNone/>
            </a:pPr>
            <a:r>
              <a:rPr lang="en-US" sz="2600" b="1" dirty="0">
                <a:solidFill>
                  <a:schemeClr val="tx2"/>
                </a:solidFill>
                <a:latin typeface="Verdana" pitchFamily="34" charset="0"/>
                <a:ea typeface="Verdana" pitchFamily="34" charset="0"/>
                <a:cs typeface="Verdana" pitchFamily="34" charset="0"/>
              </a:rPr>
              <a:t>Audit Program / Checklist</a:t>
            </a:r>
          </a:p>
          <a:p>
            <a:pPr marL="0" indent="0" algn="just">
              <a:spcBef>
                <a:spcPts val="600"/>
              </a:spcBef>
              <a:spcAft>
                <a:spcPts val="600"/>
              </a:spcAft>
              <a:buNone/>
            </a:pPr>
            <a:r>
              <a:rPr lang="en-US" sz="2600" b="1" dirty="0">
                <a:solidFill>
                  <a:schemeClr val="tx2"/>
                </a:solidFill>
                <a:latin typeface="Verdana" pitchFamily="34" charset="0"/>
                <a:ea typeface="Verdana" pitchFamily="34" charset="0"/>
                <a:cs typeface="Verdana" pitchFamily="34" charset="0"/>
              </a:rPr>
              <a:t>Study RBI Circulars </a:t>
            </a:r>
          </a:p>
          <a:p>
            <a:pPr marL="0" indent="0" algn="just">
              <a:spcBef>
                <a:spcPts val="600"/>
              </a:spcBef>
              <a:spcAft>
                <a:spcPts val="600"/>
              </a:spcAft>
              <a:buNone/>
            </a:pPr>
            <a:r>
              <a:rPr lang="en-US" sz="2600" b="1" dirty="0">
                <a:solidFill>
                  <a:schemeClr val="tx2"/>
                </a:solidFill>
                <a:latin typeface="Verdana" pitchFamily="34" charset="0"/>
                <a:ea typeface="Verdana" pitchFamily="34" charset="0"/>
                <a:cs typeface="Verdana" pitchFamily="34" charset="0"/>
              </a:rPr>
              <a:t>Attend Trainings / Workshops / Seminars</a:t>
            </a:r>
          </a:p>
          <a:p>
            <a:pPr marL="0" indent="0" algn="just">
              <a:spcBef>
                <a:spcPts val="600"/>
              </a:spcBef>
              <a:spcAft>
                <a:spcPts val="600"/>
              </a:spcAft>
              <a:buNone/>
            </a:pPr>
            <a:r>
              <a:rPr lang="en-US" sz="2600" b="1" dirty="0">
                <a:solidFill>
                  <a:schemeClr val="tx2"/>
                </a:solidFill>
                <a:latin typeface="Verdana" pitchFamily="34" charset="0"/>
                <a:ea typeface="Verdana" pitchFamily="34" charset="0"/>
                <a:cs typeface="Verdana" pitchFamily="34" charset="0"/>
              </a:rPr>
              <a:t>Have knowledge of current affairs</a:t>
            </a:r>
          </a:p>
        </p:txBody>
      </p:sp>
      <p:sp>
        <p:nvSpPr>
          <p:cNvPr id="4" name="Slide Number Placeholder 3">
            <a:extLst>
              <a:ext uri="{FF2B5EF4-FFF2-40B4-BE49-F238E27FC236}">
                <a16:creationId xmlns:a16="http://schemas.microsoft.com/office/drawing/2014/main" id="{CD5F5D02-8125-4AE6-8978-FF44DCED8FF5}"/>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
        <p:nvSpPr>
          <p:cNvPr id="5" name="Footer Placeholder 3">
            <a:extLst>
              <a:ext uri="{FF2B5EF4-FFF2-40B4-BE49-F238E27FC236}">
                <a16:creationId xmlns:a16="http://schemas.microsoft.com/office/drawing/2014/main" id="{7B0A0DD9-59AB-4347-B3A9-D30E5CB2C4EC}"/>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pic>
        <p:nvPicPr>
          <p:cNvPr id="6" name="t59013122" descr="http://cdn7.fotosearch.com/bthumb/CSP/CSP738/k7389303.jpg">
            <a:extLst>
              <a:ext uri="{FF2B5EF4-FFF2-40B4-BE49-F238E27FC236}">
                <a16:creationId xmlns:a16="http://schemas.microsoft.com/office/drawing/2014/main" id="{E7D03C7D-25B2-4D90-84A1-870984D22FB3}"/>
              </a:ext>
            </a:extLst>
          </p:cNvPr>
          <p:cNvPicPr/>
          <p:nvPr/>
        </p:nvPicPr>
        <p:blipFill>
          <a:blip r:embed="rId2"/>
          <a:srcRect/>
          <a:stretch>
            <a:fillRect/>
          </a:stretch>
        </p:blipFill>
        <p:spPr bwMode="auto">
          <a:xfrm>
            <a:off x="9848867" y="0"/>
            <a:ext cx="2340882" cy="1712686"/>
          </a:xfrm>
          <a:prstGeom prst="rect">
            <a:avLst/>
          </a:prstGeom>
          <a:noFill/>
          <a:ln w="9525">
            <a:noFill/>
            <a:miter lim="800000"/>
            <a:headEnd/>
            <a:tailEnd/>
          </a:ln>
        </p:spPr>
      </p:pic>
    </p:spTree>
    <p:extLst>
      <p:ext uri="{BB962C8B-B14F-4D97-AF65-F5344CB8AC3E}">
        <p14:creationId xmlns:p14="http://schemas.microsoft.com/office/powerpoint/2010/main" val="384608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linds(horizontal)">
                                      <p:cBhvr>
                                        <p:cTn id="28" dur="500"/>
                                        <p:tgtEl>
                                          <p:spTgt spid="3">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blinds(horizontal)">
                                      <p:cBhvr>
                                        <p:cTn id="31" dur="500"/>
                                        <p:tgtEl>
                                          <p:spTgt spid="3">
                                            <p:txEl>
                                              <p:pRg st="8" end="8"/>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blinds(horizontal)">
                                      <p:cBhvr>
                                        <p:cTn id="3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6DEAA-FD97-4C13-B632-4B152881F258}"/>
              </a:ext>
            </a:extLst>
          </p:cNvPr>
          <p:cNvSpPr>
            <a:spLocks noGrp="1"/>
          </p:cNvSpPr>
          <p:nvPr>
            <p:ph type="title"/>
          </p:nvPr>
        </p:nvSpPr>
        <p:spPr>
          <a:xfrm>
            <a:off x="2125386" y="231844"/>
            <a:ext cx="8911687" cy="675301"/>
          </a:xfrm>
        </p:spPr>
        <p:txBody>
          <a:bodyPr/>
          <a:lstStyle/>
          <a:p>
            <a:pPr algn="ctr"/>
            <a:r>
              <a:rPr lang="en-US" b="1" dirty="0">
                <a:solidFill>
                  <a:schemeClr val="accent4">
                    <a:lumMod val="75000"/>
                  </a:schemeClr>
                </a:solidFill>
              </a:rPr>
              <a:t>Audit Planning &amp; Checklist</a:t>
            </a:r>
            <a:endParaRPr lang="en-IN" dirty="0"/>
          </a:p>
        </p:txBody>
      </p:sp>
      <p:sp>
        <p:nvSpPr>
          <p:cNvPr id="3" name="Content Placeholder 2">
            <a:extLst>
              <a:ext uri="{FF2B5EF4-FFF2-40B4-BE49-F238E27FC236}">
                <a16:creationId xmlns:a16="http://schemas.microsoft.com/office/drawing/2014/main" id="{81073E8F-F41D-45AE-B4F4-8AFE8A43B9D8}"/>
              </a:ext>
            </a:extLst>
          </p:cNvPr>
          <p:cNvSpPr>
            <a:spLocks noGrp="1"/>
          </p:cNvSpPr>
          <p:nvPr>
            <p:ph idx="1"/>
          </p:nvPr>
        </p:nvSpPr>
        <p:spPr>
          <a:xfrm>
            <a:off x="2021305" y="846729"/>
            <a:ext cx="9483307" cy="5441776"/>
          </a:xfrm>
        </p:spPr>
        <p:txBody>
          <a:bodyPr>
            <a:noAutofit/>
          </a:bodyPr>
          <a:lstStyle/>
          <a:p>
            <a:pPr marL="0" indent="0" algn="just">
              <a:spcBef>
                <a:spcPts val="0"/>
              </a:spcBef>
              <a:buNone/>
            </a:pPr>
            <a:r>
              <a:rPr lang="en-US" sz="2800" b="1" dirty="0">
                <a:solidFill>
                  <a:schemeClr val="tx2"/>
                </a:solidFill>
                <a:latin typeface="Verdana" pitchFamily="34" charset="0"/>
                <a:ea typeface="Verdana" pitchFamily="34" charset="0"/>
                <a:cs typeface="Verdana" pitchFamily="34" charset="0"/>
              </a:rPr>
              <a:t>Have  knowledge of the: </a:t>
            </a:r>
          </a:p>
          <a:p>
            <a:pPr>
              <a:spcBef>
                <a:spcPct val="20000"/>
              </a:spcBef>
              <a:buFont typeface="Wingdings" panose="05000000000000000000" pitchFamily="2" charset="2"/>
              <a:buChar char=""/>
            </a:pPr>
            <a:r>
              <a:rPr lang="en-US" sz="2800" b="1" dirty="0">
                <a:solidFill>
                  <a:schemeClr val="tx2"/>
                </a:solidFill>
                <a:latin typeface="Verdana" pitchFamily="34" charset="0"/>
                <a:ea typeface="Verdana" pitchFamily="34" charset="0"/>
                <a:cs typeface="Verdana" pitchFamily="34" charset="0"/>
              </a:rPr>
              <a:t>Economy</a:t>
            </a:r>
          </a:p>
          <a:p>
            <a:pPr>
              <a:spcBef>
                <a:spcPct val="20000"/>
              </a:spcBef>
              <a:buFont typeface="Wingdings" panose="05000000000000000000" pitchFamily="2" charset="2"/>
              <a:buChar char=""/>
            </a:pPr>
            <a:r>
              <a:rPr lang="en-US" sz="2800" b="1" dirty="0">
                <a:solidFill>
                  <a:schemeClr val="tx2"/>
                </a:solidFill>
                <a:latin typeface="Verdana" pitchFamily="34" charset="0"/>
                <a:ea typeface="Verdana" pitchFamily="34" charset="0"/>
                <a:cs typeface="Verdana" pitchFamily="34" charset="0"/>
              </a:rPr>
              <a:t>Banking Industry</a:t>
            </a:r>
          </a:p>
          <a:p>
            <a:pPr>
              <a:spcBef>
                <a:spcPct val="20000"/>
              </a:spcBef>
              <a:buFont typeface="Wingdings" panose="05000000000000000000" pitchFamily="2" charset="2"/>
              <a:buChar char=""/>
            </a:pPr>
            <a:r>
              <a:rPr lang="en-US" sz="3200" b="1" dirty="0">
                <a:solidFill>
                  <a:schemeClr val="tx2"/>
                </a:solidFill>
                <a:latin typeface="Verdana" pitchFamily="34" charset="0"/>
                <a:ea typeface="Verdana" pitchFamily="34" charset="0"/>
                <a:cs typeface="Verdana" pitchFamily="34" charset="0"/>
              </a:rPr>
              <a:t>Government</a:t>
            </a:r>
            <a:r>
              <a:rPr lang="en-US" sz="2800" b="1" dirty="0">
                <a:solidFill>
                  <a:schemeClr val="tx2"/>
                </a:solidFill>
                <a:latin typeface="Verdana" pitchFamily="34" charset="0"/>
                <a:ea typeface="Verdana" pitchFamily="34" charset="0"/>
                <a:cs typeface="Verdana" pitchFamily="34" charset="0"/>
              </a:rPr>
              <a:t> Policies</a:t>
            </a:r>
          </a:p>
          <a:p>
            <a:pPr>
              <a:spcBef>
                <a:spcPct val="20000"/>
              </a:spcBef>
              <a:buFont typeface="Wingdings" panose="05000000000000000000" pitchFamily="2" charset="2"/>
              <a:buChar char=""/>
            </a:pPr>
            <a:r>
              <a:rPr lang="en-US" sz="2800" b="1" dirty="0">
                <a:solidFill>
                  <a:schemeClr val="tx2"/>
                </a:solidFill>
                <a:latin typeface="Verdana" pitchFamily="34" charset="0"/>
                <a:ea typeface="Verdana" pitchFamily="34" charset="0"/>
                <a:cs typeface="Verdana" pitchFamily="34" charset="0"/>
              </a:rPr>
              <a:t>Rules &amp; Regulations applicable to the Bank</a:t>
            </a:r>
          </a:p>
          <a:p>
            <a:pPr>
              <a:spcBef>
                <a:spcPct val="20000"/>
              </a:spcBef>
              <a:buFont typeface="Wingdings" panose="05000000000000000000" pitchFamily="2" charset="2"/>
              <a:buChar char=""/>
            </a:pPr>
            <a:r>
              <a:rPr lang="en-US" sz="2800" b="1" dirty="0">
                <a:solidFill>
                  <a:schemeClr val="tx2"/>
                </a:solidFill>
                <a:latin typeface="Verdana" pitchFamily="34" charset="0"/>
                <a:ea typeface="Verdana" pitchFamily="34" charset="0"/>
                <a:cs typeface="Verdana" pitchFamily="34" charset="0"/>
              </a:rPr>
              <a:t>Products handled by Bank </a:t>
            </a:r>
          </a:p>
          <a:p>
            <a:pPr>
              <a:spcBef>
                <a:spcPct val="20000"/>
              </a:spcBef>
              <a:buFont typeface="Wingdings" panose="05000000000000000000" pitchFamily="2" charset="2"/>
              <a:buChar char=""/>
            </a:pPr>
            <a:r>
              <a:rPr lang="en-US" sz="2800" b="1" dirty="0">
                <a:solidFill>
                  <a:schemeClr val="tx2"/>
                </a:solidFill>
                <a:latin typeface="Verdana" pitchFamily="34" charset="0"/>
                <a:ea typeface="Verdana" pitchFamily="34" charset="0"/>
                <a:cs typeface="Verdana" pitchFamily="34" charset="0"/>
              </a:rPr>
              <a:t>Complexities involved </a:t>
            </a:r>
          </a:p>
          <a:p>
            <a:pPr>
              <a:spcBef>
                <a:spcPct val="20000"/>
              </a:spcBef>
              <a:buFont typeface="Wingdings" panose="05000000000000000000" pitchFamily="2" charset="2"/>
              <a:buChar char=""/>
            </a:pPr>
            <a:r>
              <a:rPr lang="en-US" sz="2800" b="1" dirty="0">
                <a:solidFill>
                  <a:schemeClr val="tx2"/>
                </a:solidFill>
                <a:latin typeface="Verdana" pitchFamily="34" charset="0"/>
                <a:ea typeface="Verdana" pitchFamily="34" charset="0"/>
                <a:cs typeface="Verdana" pitchFamily="34" charset="0"/>
              </a:rPr>
              <a:t>Applicability of Accounting Standards </a:t>
            </a:r>
          </a:p>
          <a:p>
            <a:pPr>
              <a:spcBef>
                <a:spcPct val="20000"/>
              </a:spcBef>
              <a:buFont typeface="Wingdings" panose="05000000000000000000" pitchFamily="2" charset="2"/>
              <a:buChar char=""/>
            </a:pPr>
            <a:r>
              <a:rPr lang="en-US" sz="2800" b="1" dirty="0">
                <a:solidFill>
                  <a:schemeClr val="tx2"/>
                </a:solidFill>
                <a:latin typeface="Verdana" pitchFamily="34" charset="0"/>
                <a:ea typeface="Verdana" pitchFamily="34" charset="0"/>
                <a:cs typeface="Verdana" pitchFamily="34" charset="0"/>
              </a:rPr>
              <a:t>Applicability Auditing and Assurance Standards.</a:t>
            </a:r>
          </a:p>
          <a:p>
            <a:pPr>
              <a:spcBef>
                <a:spcPct val="20000"/>
              </a:spcBef>
              <a:buFont typeface="Wingdings" panose="05000000000000000000" pitchFamily="2" charset="2"/>
              <a:buChar char=""/>
            </a:pPr>
            <a:r>
              <a:rPr lang="en-US" sz="2800" b="1" dirty="0">
                <a:solidFill>
                  <a:schemeClr val="tx2"/>
                </a:solidFill>
                <a:latin typeface="Verdana" pitchFamily="34" charset="0"/>
                <a:ea typeface="Verdana" pitchFamily="34" charset="0"/>
                <a:cs typeface="Verdana" pitchFamily="34" charset="0"/>
              </a:rPr>
              <a:t>FEDAI Guidelines</a:t>
            </a:r>
          </a:p>
        </p:txBody>
      </p:sp>
      <p:sp>
        <p:nvSpPr>
          <p:cNvPr id="4" name="Slide Number Placeholder 3">
            <a:extLst>
              <a:ext uri="{FF2B5EF4-FFF2-40B4-BE49-F238E27FC236}">
                <a16:creationId xmlns:a16="http://schemas.microsoft.com/office/drawing/2014/main" id="{632346B7-39B9-4FCD-8497-AE17456F00AB}"/>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
        <p:nvSpPr>
          <p:cNvPr id="5" name="Footer Placeholder 3">
            <a:extLst>
              <a:ext uri="{FF2B5EF4-FFF2-40B4-BE49-F238E27FC236}">
                <a16:creationId xmlns:a16="http://schemas.microsoft.com/office/drawing/2014/main" id="{B8404857-5C09-49D9-9F23-F19E7A87234B}"/>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pic>
        <p:nvPicPr>
          <p:cNvPr id="6" name="t60247450" descr="http://cdn6.fotosearch.com/bthumb/CSP/CSP584/k5849076.jpg">
            <a:extLst>
              <a:ext uri="{FF2B5EF4-FFF2-40B4-BE49-F238E27FC236}">
                <a16:creationId xmlns:a16="http://schemas.microsoft.com/office/drawing/2014/main" id="{0AB4900F-EFC7-4F3E-9730-CA8E7E8CD3FB}"/>
              </a:ext>
            </a:extLst>
          </p:cNvPr>
          <p:cNvPicPr/>
          <p:nvPr/>
        </p:nvPicPr>
        <p:blipFill>
          <a:blip r:embed="rId2"/>
          <a:srcRect/>
          <a:stretch>
            <a:fillRect/>
          </a:stretch>
        </p:blipFill>
        <p:spPr bwMode="auto">
          <a:xfrm>
            <a:off x="10170695" y="-1"/>
            <a:ext cx="2021305" cy="1484243"/>
          </a:xfrm>
          <a:prstGeom prst="rect">
            <a:avLst/>
          </a:prstGeom>
          <a:noFill/>
          <a:ln w="9525">
            <a:noFill/>
            <a:miter lim="800000"/>
            <a:headEnd/>
            <a:tailEnd/>
          </a:ln>
        </p:spPr>
      </p:pic>
    </p:spTree>
    <p:extLst>
      <p:ext uri="{BB962C8B-B14F-4D97-AF65-F5344CB8AC3E}">
        <p14:creationId xmlns:p14="http://schemas.microsoft.com/office/powerpoint/2010/main" val="413366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linds(horizontal)">
                                      <p:cBhvr>
                                        <p:cTn id="28" dur="500"/>
                                        <p:tgtEl>
                                          <p:spTgt spid="3">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blinds(horizontal)">
                                      <p:cBhvr>
                                        <p:cTn id="31" dur="500"/>
                                        <p:tgtEl>
                                          <p:spTgt spid="3">
                                            <p:txEl>
                                              <p:pRg st="8" end="8"/>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blinds(horizontal)">
                                      <p:cBhvr>
                                        <p:cTn id="3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121AD-8C76-4AF0-B942-6FCDADA5B5AF}"/>
              </a:ext>
            </a:extLst>
          </p:cNvPr>
          <p:cNvSpPr>
            <a:spLocks noGrp="1"/>
          </p:cNvSpPr>
          <p:nvPr>
            <p:ph type="title"/>
          </p:nvPr>
        </p:nvSpPr>
        <p:spPr>
          <a:xfrm>
            <a:off x="2411896" y="235597"/>
            <a:ext cx="9089003" cy="707385"/>
          </a:xfrm>
        </p:spPr>
        <p:txBody>
          <a:bodyPr/>
          <a:lstStyle/>
          <a:p>
            <a:pPr algn="ctr"/>
            <a:r>
              <a:rPr lang="en-US" b="1" dirty="0">
                <a:solidFill>
                  <a:schemeClr val="accent4">
                    <a:lumMod val="75000"/>
                  </a:schemeClr>
                </a:solidFill>
              </a:rPr>
              <a:t>Audit Program</a:t>
            </a:r>
            <a:endParaRPr lang="en-IN" dirty="0"/>
          </a:p>
        </p:txBody>
      </p:sp>
      <p:sp>
        <p:nvSpPr>
          <p:cNvPr id="3" name="Content Placeholder 2">
            <a:extLst>
              <a:ext uri="{FF2B5EF4-FFF2-40B4-BE49-F238E27FC236}">
                <a16:creationId xmlns:a16="http://schemas.microsoft.com/office/drawing/2014/main" id="{FF883F4F-288B-4A0F-A17E-16950273EE14}"/>
              </a:ext>
            </a:extLst>
          </p:cNvPr>
          <p:cNvSpPr>
            <a:spLocks noGrp="1"/>
          </p:cNvSpPr>
          <p:nvPr>
            <p:ph idx="1"/>
          </p:nvPr>
        </p:nvSpPr>
        <p:spPr>
          <a:xfrm>
            <a:off x="2027583" y="1002427"/>
            <a:ext cx="9299713" cy="5619975"/>
          </a:xfrm>
        </p:spPr>
        <p:txBody>
          <a:bodyPr>
            <a:noAutofit/>
          </a:bodyPr>
          <a:lstStyle/>
          <a:p>
            <a:pPr marL="0" lvl="1" indent="0" algn="just">
              <a:spcBef>
                <a:spcPts val="0"/>
              </a:spcBef>
              <a:spcAft>
                <a:spcPts val="600"/>
              </a:spcAft>
              <a:buSzPct val="100000"/>
              <a:buNone/>
              <a:defRPr/>
            </a:pPr>
            <a:r>
              <a:rPr lang="en-US" sz="2400" b="1" dirty="0">
                <a:solidFill>
                  <a:schemeClr val="tx2"/>
                </a:solidFill>
                <a:latin typeface="Verdana" pitchFamily="34" charset="0"/>
                <a:ea typeface="Verdana" pitchFamily="34" charset="0"/>
                <a:cs typeface="Verdana" pitchFamily="34" charset="0"/>
              </a:rPr>
              <a:t>Define broadly the scope of audit.</a:t>
            </a:r>
          </a:p>
          <a:p>
            <a:pPr marL="0" lvl="1" indent="0" algn="just">
              <a:spcBef>
                <a:spcPts val="0"/>
              </a:spcBef>
              <a:spcAft>
                <a:spcPts val="600"/>
              </a:spcAft>
              <a:buSzPct val="100000"/>
              <a:buNone/>
              <a:defRPr/>
            </a:pPr>
            <a:r>
              <a:rPr lang="en-US" sz="2400" b="1" dirty="0">
                <a:solidFill>
                  <a:schemeClr val="tx2"/>
                </a:solidFill>
                <a:latin typeface="Verdana" pitchFamily="34" charset="0"/>
                <a:ea typeface="Verdana" pitchFamily="34" charset="0"/>
                <a:cs typeface="Verdana" pitchFamily="34" charset="0"/>
              </a:rPr>
              <a:t>Include Certificates in main audit plan.</a:t>
            </a:r>
          </a:p>
          <a:p>
            <a:pPr marL="0" lvl="1" indent="0" algn="just">
              <a:spcBef>
                <a:spcPts val="0"/>
              </a:spcBef>
              <a:spcAft>
                <a:spcPts val="600"/>
              </a:spcAft>
              <a:buSzPct val="100000"/>
              <a:buNone/>
              <a:defRPr/>
            </a:pPr>
            <a:r>
              <a:rPr lang="en-US" sz="2400" b="1" dirty="0">
                <a:solidFill>
                  <a:schemeClr val="tx2"/>
                </a:solidFill>
                <a:latin typeface="Verdana" pitchFamily="34" charset="0"/>
                <a:ea typeface="Verdana" pitchFamily="34" charset="0"/>
                <a:cs typeface="Verdana" pitchFamily="34" charset="0"/>
              </a:rPr>
              <a:t>Identify the thrust areas.</a:t>
            </a:r>
          </a:p>
          <a:p>
            <a:pPr marL="0" lvl="1" indent="0" algn="just">
              <a:spcBef>
                <a:spcPts val="0"/>
              </a:spcBef>
              <a:spcAft>
                <a:spcPts val="600"/>
              </a:spcAft>
              <a:buSzPct val="100000"/>
              <a:buNone/>
              <a:defRPr/>
            </a:pPr>
            <a:r>
              <a:rPr lang="en-US" sz="2400" b="1" dirty="0">
                <a:solidFill>
                  <a:schemeClr val="tx2"/>
                </a:solidFill>
                <a:latin typeface="Verdana" pitchFamily="34" charset="0"/>
                <a:ea typeface="Verdana" pitchFamily="34" charset="0"/>
                <a:cs typeface="Verdana" pitchFamily="34" charset="0"/>
              </a:rPr>
              <a:t>Set materiality levels standards for each area.</a:t>
            </a:r>
          </a:p>
          <a:p>
            <a:pPr marL="0" lvl="1" indent="0" algn="just">
              <a:spcBef>
                <a:spcPts val="0"/>
              </a:spcBef>
              <a:spcAft>
                <a:spcPts val="600"/>
              </a:spcAft>
              <a:buSzPct val="100000"/>
              <a:buNone/>
              <a:defRPr/>
            </a:pPr>
            <a:r>
              <a:rPr lang="en-US" sz="2400" b="1" dirty="0">
                <a:solidFill>
                  <a:schemeClr val="tx2"/>
                </a:solidFill>
                <a:latin typeface="Verdana" pitchFamily="34" charset="0"/>
                <a:ea typeface="Verdana" pitchFamily="34" charset="0"/>
                <a:cs typeface="Verdana" pitchFamily="34" charset="0"/>
              </a:rPr>
              <a:t>Lay down over all time schedule.</a:t>
            </a:r>
          </a:p>
          <a:p>
            <a:pPr marL="0" lvl="1" indent="0" algn="just">
              <a:spcBef>
                <a:spcPts val="0"/>
              </a:spcBef>
              <a:spcAft>
                <a:spcPts val="600"/>
              </a:spcAft>
              <a:buSzPct val="100000"/>
              <a:buNone/>
              <a:defRPr/>
            </a:pPr>
            <a:r>
              <a:rPr lang="en-US" sz="2400" b="1" dirty="0">
                <a:solidFill>
                  <a:schemeClr val="tx2"/>
                </a:solidFill>
                <a:latin typeface="Verdana" pitchFamily="34" charset="0"/>
                <a:ea typeface="Verdana" pitchFamily="34" charset="0"/>
                <a:cs typeface="Verdana" pitchFamily="34" charset="0"/>
              </a:rPr>
              <a:t>Training to Audit staff and special skill if required.</a:t>
            </a:r>
          </a:p>
          <a:p>
            <a:pPr marL="0" lvl="1" indent="0" algn="just">
              <a:spcBef>
                <a:spcPts val="0"/>
              </a:spcBef>
              <a:spcAft>
                <a:spcPts val="600"/>
              </a:spcAft>
              <a:buSzPct val="100000"/>
              <a:buNone/>
              <a:defRPr/>
            </a:pPr>
            <a:r>
              <a:rPr lang="en-US" sz="2400" b="1" dirty="0">
                <a:solidFill>
                  <a:schemeClr val="tx2"/>
                </a:solidFill>
                <a:latin typeface="Verdana" pitchFamily="34" charset="0"/>
                <a:ea typeface="Verdana" pitchFamily="34" charset="0"/>
                <a:cs typeface="Verdana" pitchFamily="34" charset="0"/>
              </a:rPr>
              <a:t>Weak areas identified during the Audit – extra focus.</a:t>
            </a:r>
          </a:p>
          <a:p>
            <a:pPr marL="0" lvl="1" indent="0" algn="just">
              <a:spcBef>
                <a:spcPts val="0"/>
              </a:spcBef>
              <a:spcAft>
                <a:spcPts val="600"/>
              </a:spcAft>
              <a:buSzPct val="100000"/>
              <a:buNone/>
              <a:defRPr/>
            </a:pPr>
            <a:r>
              <a:rPr lang="en-US" sz="2400" b="1" dirty="0">
                <a:solidFill>
                  <a:schemeClr val="tx2"/>
                </a:solidFill>
                <a:latin typeface="Verdana" pitchFamily="34" charset="0"/>
                <a:ea typeface="Verdana" pitchFamily="34" charset="0"/>
                <a:cs typeface="Verdana" pitchFamily="34" charset="0"/>
              </a:rPr>
              <a:t>Physical verification of cash and other securities / Sensitive Accounts</a:t>
            </a:r>
          </a:p>
          <a:p>
            <a:pPr marL="0" lvl="1" indent="0" algn="just">
              <a:spcBef>
                <a:spcPts val="0"/>
              </a:spcBef>
              <a:spcAft>
                <a:spcPts val="600"/>
              </a:spcAft>
              <a:buSzPct val="100000"/>
              <a:buNone/>
              <a:defRPr/>
            </a:pPr>
            <a:r>
              <a:rPr lang="en-US" sz="2400" b="1" dirty="0">
                <a:solidFill>
                  <a:schemeClr val="tx2"/>
                </a:solidFill>
                <a:latin typeface="Verdana" pitchFamily="34" charset="0"/>
                <a:ea typeface="Verdana" pitchFamily="34" charset="0"/>
                <a:cs typeface="Verdana" pitchFamily="34" charset="0"/>
              </a:rPr>
              <a:t>Frauds  / Sundry Assets / Suspense Account / Inter Branch reconciliation </a:t>
            </a:r>
          </a:p>
          <a:p>
            <a:pPr marL="0" lvl="1" indent="0" algn="just">
              <a:spcBef>
                <a:spcPts val="0"/>
              </a:spcBef>
              <a:spcAft>
                <a:spcPts val="600"/>
              </a:spcAft>
              <a:buSzPct val="100000"/>
              <a:buNone/>
              <a:defRPr/>
            </a:pPr>
            <a:r>
              <a:rPr lang="en-US" sz="2400" b="1" dirty="0">
                <a:solidFill>
                  <a:schemeClr val="tx2"/>
                </a:solidFill>
                <a:latin typeface="Verdana" pitchFamily="34" charset="0"/>
                <a:ea typeface="Verdana" pitchFamily="34" charset="0"/>
                <a:cs typeface="Verdana" pitchFamily="34" charset="0"/>
              </a:rPr>
              <a:t>Contingent Liabilities</a:t>
            </a:r>
          </a:p>
          <a:p>
            <a:pPr marL="0" lvl="1" indent="0" algn="just">
              <a:spcBef>
                <a:spcPts val="0"/>
              </a:spcBef>
              <a:spcAft>
                <a:spcPts val="600"/>
              </a:spcAft>
              <a:buSzPct val="100000"/>
              <a:buNone/>
              <a:defRPr/>
            </a:pPr>
            <a:r>
              <a:rPr lang="en-US" sz="2400" b="1" dirty="0">
                <a:solidFill>
                  <a:schemeClr val="tx2"/>
                </a:solidFill>
                <a:latin typeface="Verdana" pitchFamily="34" charset="0"/>
                <a:ea typeface="Verdana" pitchFamily="34" charset="0"/>
                <a:cs typeface="Verdana" pitchFamily="34" charset="0"/>
              </a:rPr>
              <a:t>Contingent Liabilities not acknowledged</a:t>
            </a:r>
            <a:endParaRPr lang="en-US" sz="2200" b="1" dirty="0">
              <a:solidFill>
                <a:schemeClr val="tx2"/>
              </a:solidFill>
              <a:latin typeface="Verdana" pitchFamily="34" charset="0"/>
              <a:ea typeface="Verdana" pitchFamily="34" charset="0"/>
              <a:cs typeface="Verdana" pitchFamily="34" charset="0"/>
            </a:endParaRPr>
          </a:p>
        </p:txBody>
      </p:sp>
      <p:sp>
        <p:nvSpPr>
          <p:cNvPr id="4" name="Slide Number Placeholder 3">
            <a:extLst>
              <a:ext uri="{FF2B5EF4-FFF2-40B4-BE49-F238E27FC236}">
                <a16:creationId xmlns:a16="http://schemas.microsoft.com/office/drawing/2014/main" id="{6929DF63-7BAB-4C82-A52C-A4EDCEEC736D}"/>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
        <p:nvSpPr>
          <p:cNvPr id="5" name="Footer Placeholder 3">
            <a:extLst>
              <a:ext uri="{FF2B5EF4-FFF2-40B4-BE49-F238E27FC236}">
                <a16:creationId xmlns:a16="http://schemas.microsoft.com/office/drawing/2014/main" id="{FE581C59-3435-43C1-8DF0-589C07115495}"/>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pic>
        <p:nvPicPr>
          <p:cNvPr id="6" name="t58882748" descr="http://cdn7.fotosearch.com/bthumb/CSP/CSP714/k7146235.jpg">
            <a:extLst>
              <a:ext uri="{FF2B5EF4-FFF2-40B4-BE49-F238E27FC236}">
                <a16:creationId xmlns:a16="http://schemas.microsoft.com/office/drawing/2014/main" id="{0DBC708F-7880-494A-BEA5-34DDCC8646CA}"/>
              </a:ext>
            </a:extLst>
          </p:cNvPr>
          <p:cNvPicPr/>
          <p:nvPr/>
        </p:nvPicPr>
        <p:blipFill>
          <a:blip r:embed="rId2"/>
          <a:srcRect/>
          <a:stretch>
            <a:fillRect/>
          </a:stretch>
        </p:blipFill>
        <p:spPr bwMode="auto">
          <a:xfrm>
            <a:off x="10164416" y="0"/>
            <a:ext cx="2027583" cy="1775790"/>
          </a:xfrm>
          <a:prstGeom prst="rect">
            <a:avLst/>
          </a:prstGeom>
          <a:noFill/>
          <a:ln w="9525">
            <a:noFill/>
            <a:miter lim="800000"/>
            <a:headEnd/>
            <a:tailEnd/>
          </a:ln>
        </p:spPr>
      </p:pic>
    </p:spTree>
    <p:extLst>
      <p:ext uri="{BB962C8B-B14F-4D97-AF65-F5344CB8AC3E}">
        <p14:creationId xmlns:p14="http://schemas.microsoft.com/office/powerpoint/2010/main" val="302082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linds(horizontal)">
                                      <p:cBhvr>
                                        <p:cTn id="28" dur="500"/>
                                        <p:tgtEl>
                                          <p:spTgt spid="3">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blinds(horizontal)">
                                      <p:cBhvr>
                                        <p:cTn id="31" dur="500"/>
                                        <p:tgtEl>
                                          <p:spTgt spid="3">
                                            <p:txEl>
                                              <p:pRg st="8" end="8"/>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blinds(horizontal)">
                                      <p:cBhvr>
                                        <p:cTn id="34" dur="500"/>
                                        <p:tgtEl>
                                          <p:spTgt spid="3">
                                            <p:txEl>
                                              <p:pRg st="9" end="9"/>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blinds(horizontal)">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687DD-6368-4961-925D-F1DD15AB8D99}"/>
              </a:ext>
            </a:extLst>
          </p:cNvPr>
          <p:cNvSpPr>
            <a:spLocks noGrp="1"/>
          </p:cNvSpPr>
          <p:nvPr>
            <p:ph type="title"/>
          </p:nvPr>
        </p:nvSpPr>
        <p:spPr>
          <a:xfrm>
            <a:off x="2592925" y="235598"/>
            <a:ext cx="8911687" cy="643216"/>
          </a:xfrm>
        </p:spPr>
        <p:txBody>
          <a:bodyPr/>
          <a:lstStyle/>
          <a:p>
            <a:pPr algn="ctr"/>
            <a:r>
              <a:rPr lang="en-US" b="1" dirty="0">
                <a:solidFill>
                  <a:schemeClr val="accent4">
                    <a:lumMod val="75000"/>
                  </a:schemeClr>
                </a:solidFill>
              </a:rPr>
              <a:t>Background Material for SA’s</a:t>
            </a:r>
            <a:endParaRPr lang="en-IN" dirty="0"/>
          </a:p>
        </p:txBody>
      </p:sp>
      <p:sp>
        <p:nvSpPr>
          <p:cNvPr id="4" name="Slide Number Placeholder 3">
            <a:extLst>
              <a:ext uri="{FF2B5EF4-FFF2-40B4-BE49-F238E27FC236}">
                <a16:creationId xmlns:a16="http://schemas.microsoft.com/office/drawing/2014/main" id="{C7C4E3A8-A89D-4D3E-A852-A364D55555E6}"/>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
        <p:nvSpPr>
          <p:cNvPr id="5" name="Footer Placeholder 3">
            <a:extLst>
              <a:ext uri="{FF2B5EF4-FFF2-40B4-BE49-F238E27FC236}">
                <a16:creationId xmlns:a16="http://schemas.microsoft.com/office/drawing/2014/main" id="{5EE217C5-16E5-40E4-8E9D-0A381BDFE8D8}"/>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pic>
        <p:nvPicPr>
          <p:cNvPr id="3" name="Picture 2">
            <a:extLst>
              <a:ext uri="{FF2B5EF4-FFF2-40B4-BE49-F238E27FC236}">
                <a16:creationId xmlns:a16="http://schemas.microsoft.com/office/drawing/2014/main" id="{3100B873-322D-40E2-AE02-F7C5E51F0690}"/>
              </a:ext>
            </a:extLst>
          </p:cNvPr>
          <p:cNvPicPr>
            <a:picLocks noChangeAspect="1"/>
          </p:cNvPicPr>
          <p:nvPr/>
        </p:nvPicPr>
        <p:blipFill>
          <a:blip r:embed="rId2"/>
          <a:stretch>
            <a:fillRect/>
          </a:stretch>
        </p:blipFill>
        <p:spPr>
          <a:xfrm>
            <a:off x="2592925" y="878814"/>
            <a:ext cx="8061855" cy="5613426"/>
          </a:xfrm>
          <a:prstGeom prst="rect">
            <a:avLst/>
          </a:prstGeom>
        </p:spPr>
      </p:pic>
    </p:spTree>
    <p:extLst>
      <p:ext uri="{BB962C8B-B14F-4D97-AF65-F5344CB8AC3E}">
        <p14:creationId xmlns:p14="http://schemas.microsoft.com/office/powerpoint/2010/main" val="387704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687DD-6368-4961-925D-F1DD15AB8D99}"/>
              </a:ext>
            </a:extLst>
          </p:cNvPr>
          <p:cNvSpPr>
            <a:spLocks noGrp="1"/>
          </p:cNvSpPr>
          <p:nvPr>
            <p:ph type="title"/>
          </p:nvPr>
        </p:nvSpPr>
        <p:spPr>
          <a:xfrm>
            <a:off x="1814945" y="235598"/>
            <a:ext cx="9689667" cy="643216"/>
          </a:xfrm>
        </p:spPr>
        <p:txBody>
          <a:bodyPr/>
          <a:lstStyle/>
          <a:p>
            <a:pPr algn="ctr"/>
            <a:r>
              <a:rPr lang="en-US" b="1" dirty="0">
                <a:solidFill>
                  <a:schemeClr val="accent4">
                    <a:lumMod val="75000"/>
                  </a:schemeClr>
                </a:solidFill>
              </a:rPr>
              <a:t>Sample Checklists</a:t>
            </a:r>
            <a:endParaRPr lang="en-IN" dirty="0"/>
          </a:p>
        </p:txBody>
      </p:sp>
      <p:sp>
        <p:nvSpPr>
          <p:cNvPr id="4" name="Slide Number Placeholder 3">
            <a:extLst>
              <a:ext uri="{FF2B5EF4-FFF2-40B4-BE49-F238E27FC236}">
                <a16:creationId xmlns:a16="http://schemas.microsoft.com/office/drawing/2014/main" id="{C7C4E3A8-A89D-4D3E-A852-A364D55555E6}"/>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
        <p:nvSpPr>
          <p:cNvPr id="5" name="Footer Placeholder 3">
            <a:extLst>
              <a:ext uri="{FF2B5EF4-FFF2-40B4-BE49-F238E27FC236}">
                <a16:creationId xmlns:a16="http://schemas.microsoft.com/office/drawing/2014/main" id="{5EE217C5-16E5-40E4-8E9D-0A381BDFE8D8}"/>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pic>
        <p:nvPicPr>
          <p:cNvPr id="7" name="Picture 6">
            <a:extLst>
              <a:ext uri="{FF2B5EF4-FFF2-40B4-BE49-F238E27FC236}">
                <a16:creationId xmlns:a16="http://schemas.microsoft.com/office/drawing/2014/main" id="{50D60993-116E-4E6F-89D6-04AEBF411ACC}"/>
              </a:ext>
            </a:extLst>
          </p:cNvPr>
          <p:cNvPicPr>
            <a:picLocks noChangeAspect="1"/>
          </p:cNvPicPr>
          <p:nvPr/>
        </p:nvPicPr>
        <p:blipFill>
          <a:blip r:embed="rId2"/>
          <a:stretch>
            <a:fillRect/>
          </a:stretch>
        </p:blipFill>
        <p:spPr>
          <a:xfrm>
            <a:off x="3297383" y="878814"/>
            <a:ext cx="6068290" cy="5890961"/>
          </a:xfrm>
          <a:prstGeom prst="rect">
            <a:avLst/>
          </a:prstGeom>
        </p:spPr>
      </p:pic>
    </p:spTree>
    <p:extLst>
      <p:ext uri="{BB962C8B-B14F-4D97-AF65-F5344CB8AC3E}">
        <p14:creationId xmlns:p14="http://schemas.microsoft.com/office/powerpoint/2010/main" val="5400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17A70-572A-43B7-874A-B3E78770F401}"/>
              </a:ext>
            </a:extLst>
          </p:cNvPr>
          <p:cNvSpPr>
            <a:spLocks noGrp="1"/>
          </p:cNvSpPr>
          <p:nvPr>
            <p:ph type="title"/>
          </p:nvPr>
        </p:nvSpPr>
        <p:spPr/>
        <p:txBody>
          <a:bodyPr/>
          <a:lstStyle/>
          <a:p>
            <a:pPr algn="ctr"/>
            <a:r>
              <a:rPr lang="en-US" b="1" dirty="0">
                <a:solidFill>
                  <a:schemeClr val="accent4">
                    <a:lumMod val="75000"/>
                  </a:schemeClr>
                </a:solidFill>
              </a:rPr>
              <a:t>Agenda</a:t>
            </a:r>
            <a:endParaRPr lang="en-IN" dirty="0"/>
          </a:p>
        </p:txBody>
      </p:sp>
      <p:sp>
        <p:nvSpPr>
          <p:cNvPr id="3" name="Content Placeholder 2">
            <a:extLst>
              <a:ext uri="{FF2B5EF4-FFF2-40B4-BE49-F238E27FC236}">
                <a16:creationId xmlns:a16="http://schemas.microsoft.com/office/drawing/2014/main" id="{934BEEAF-CBFC-4EB1-9F10-C4BC58913927}"/>
              </a:ext>
            </a:extLst>
          </p:cNvPr>
          <p:cNvSpPr>
            <a:spLocks noGrp="1"/>
          </p:cNvSpPr>
          <p:nvPr>
            <p:ph idx="1"/>
          </p:nvPr>
        </p:nvSpPr>
        <p:spPr>
          <a:xfrm>
            <a:off x="2483195" y="1540189"/>
            <a:ext cx="8915400" cy="4796476"/>
          </a:xfrm>
        </p:spPr>
        <p:txBody>
          <a:bodyPr>
            <a:normAutofit/>
          </a:bodyPr>
          <a:lstStyle/>
          <a:p>
            <a:pPr marL="0" indent="0" algn="just">
              <a:spcBef>
                <a:spcPts val="1200"/>
              </a:spcBef>
              <a:spcAft>
                <a:spcPts val="1200"/>
              </a:spcAft>
              <a:buNone/>
            </a:pPr>
            <a:r>
              <a:rPr lang="en-US" sz="2800" b="1" dirty="0">
                <a:solidFill>
                  <a:schemeClr val="tx2"/>
                </a:solidFill>
                <a:latin typeface="Verdana" pitchFamily="34" charset="0"/>
                <a:ea typeface="Verdana" pitchFamily="34" charset="0"/>
                <a:cs typeface="Verdana" pitchFamily="34" charset="0"/>
              </a:rPr>
              <a:t>Ethical Compliance</a:t>
            </a:r>
          </a:p>
          <a:p>
            <a:pPr marL="0" indent="0" algn="just">
              <a:spcBef>
                <a:spcPts val="1200"/>
              </a:spcBef>
              <a:spcAft>
                <a:spcPts val="1200"/>
              </a:spcAft>
              <a:buNone/>
            </a:pPr>
            <a:r>
              <a:rPr lang="en-US" sz="2800" b="1" dirty="0">
                <a:solidFill>
                  <a:schemeClr val="tx2"/>
                </a:solidFill>
                <a:latin typeface="Verdana" pitchFamily="34" charset="0"/>
                <a:ea typeface="Verdana" pitchFamily="34" charset="0"/>
                <a:cs typeface="Verdana" pitchFamily="34" charset="0"/>
              </a:rPr>
              <a:t>Compliance with Standards on Auditing</a:t>
            </a:r>
          </a:p>
          <a:p>
            <a:pPr marL="0" indent="0" algn="just">
              <a:spcBef>
                <a:spcPts val="1200"/>
              </a:spcBef>
              <a:spcAft>
                <a:spcPts val="1200"/>
              </a:spcAft>
              <a:buNone/>
            </a:pPr>
            <a:r>
              <a:rPr lang="en-US" sz="2800" b="1" dirty="0">
                <a:solidFill>
                  <a:schemeClr val="tx2"/>
                </a:solidFill>
                <a:latin typeface="Verdana" pitchFamily="34" charset="0"/>
                <a:ea typeface="Verdana" pitchFamily="34" charset="0"/>
                <a:cs typeface="Verdana" pitchFamily="34" charset="0"/>
              </a:rPr>
              <a:t>Compliance with Guidance Note</a:t>
            </a:r>
          </a:p>
        </p:txBody>
      </p:sp>
      <p:sp>
        <p:nvSpPr>
          <p:cNvPr id="4" name="Slide Number Placeholder 3">
            <a:extLst>
              <a:ext uri="{FF2B5EF4-FFF2-40B4-BE49-F238E27FC236}">
                <a16:creationId xmlns:a16="http://schemas.microsoft.com/office/drawing/2014/main" id="{EAF9C9A6-57C4-4B9F-BDF9-9BC5779D929E}"/>
              </a:ext>
            </a:extLst>
          </p:cNvPr>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5" name="t58131115" descr="http://cdn7.fotosearch.com/bthumb/CSP/CSP622/k6228245.jpg">
            <a:extLst>
              <a:ext uri="{FF2B5EF4-FFF2-40B4-BE49-F238E27FC236}">
                <a16:creationId xmlns:a16="http://schemas.microsoft.com/office/drawing/2014/main" id="{7FEA6E7D-96D0-45CB-B18C-06D6C1851E6A}"/>
              </a:ext>
            </a:extLst>
          </p:cNvPr>
          <p:cNvPicPr>
            <a:picLocks noChangeAspect="1" noChangeArrowheads="1"/>
          </p:cNvPicPr>
          <p:nvPr/>
        </p:nvPicPr>
        <p:blipFill>
          <a:blip r:embed="rId2"/>
          <a:srcRect/>
          <a:stretch>
            <a:fillRect/>
          </a:stretch>
        </p:blipFill>
        <p:spPr bwMode="auto">
          <a:xfrm>
            <a:off x="9459913" y="0"/>
            <a:ext cx="2732087" cy="2060575"/>
          </a:xfrm>
          <a:prstGeom prst="rect">
            <a:avLst/>
          </a:prstGeom>
          <a:noFill/>
          <a:ln w="9525">
            <a:noFill/>
            <a:miter lim="800000"/>
            <a:headEnd/>
            <a:tailEnd/>
          </a:ln>
        </p:spPr>
      </p:pic>
      <p:sp>
        <p:nvSpPr>
          <p:cNvPr id="6" name="Footer Placeholder 3">
            <a:extLst>
              <a:ext uri="{FF2B5EF4-FFF2-40B4-BE49-F238E27FC236}">
                <a16:creationId xmlns:a16="http://schemas.microsoft.com/office/drawing/2014/main" id="{7D1473E3-4576-4696-9191-2A722FA8C502}"/>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9" name="Rectangle: Rounded Corners 8">
            <a:extLst>
              <a:ext uri="{FF2B5EF4-FFF2-40B4-BE49-F238E27FC236}">
                <a16:creationId xmlns:a16="http://schemas.microsoft.com/office/drawing/2014/main" id="{1643ACBD-0E50-418A-AE10-EB47F2755AE0}"/>
              </a:ext>
            </a:extLst>
          </p:cNvPr>
          <p:cNvSpPr/>
          <p:nvPr/>
        </p:nvSpPr>
        <p:spPr>
          <a:xfrm>
            <a:off x="2341418" y="3030280"/>
            <a:ext cx="8326582" cy="520386"/>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24115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26325-E128-4666-8A0D-B82B5C55301F}"/>
              </a:ext>
            </a:extLst>
          </p:cNvPr>
          <p:cNvSpPr>
            <a:spLocks noGrp="1"/>
          </p:cNvSpPr>
          <p:nvPr>
            <p:ph type="title"/>
          </p:nvPr>
        </p:nvSpPr>
        <p:spPr>
          <a:xfrm>
            <a:off x="2589212" y="294720"/>
            <a:ext cx="8911687" cy="658780"/>
          </a:xfrm>
        </p:spPr>
        <p:txBody>
          <a:bodyPr/>
          <a:lstStyle/>
          <a:p>
            <a:pPr algn="ctr"/>
            <a:r>
              <a:rPr lang="en-US" b="1" dirty="0">
                <a:solidFill>
                  <a:schemeClr val="accent4">
                    <a:lumMod val="75000"/>
                  </a:schemeClr>
                </a:solidFill>
              </a:rPr>
              <a:t>Objective</a:t>
            </a:r>
            <a:endParaRPr lang="en-IN" dirty="0"/>
          </a:p>
        </p:txBody>
      </p:sp>
      <p:sp>
        <p:nvSpPr>
          <p:cNvPr id="3" name="Content Placeholder 2">
            <a:extLst>
              <a:ext uri="{FF2B5EF4-FFF2-40B4-BE49-F238E27FC236}">
                <a16:creationId xmlns:a16="http://schemas.microsoft.com/office/drawing/2014/main" id="{3806A696-9F87-4E0A-8584-D95E44516336}"/>
              </a:ext>
            </a:extLst>
          </p:cNvPr>
          <p:cNvSpPr>
            <a:spLocks noGrp="1"/>
          </p:cNvSpPr>
          <p:nvPr>
            <p:ph idx="1"/>
          </p:nvPr>
        </p:nvSpPr>
        <p:spPr>
          <a:xfrm>
            <a:off x="2230582" y="1152907"/>
            <a:ext cx="9414398" cy="5339333"/>
          </a:xfrm>
        </p:spPr>
        <p:txBody>
          <a:bodyPr>
            <a:noAutofit/>
          </a:bodyPr>
          <a:lstStyle/>
          <a:p>
            <a:pPr marL="53975" lvl="1" indent="0">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Compliance with: </a:t>
            </a:r>
          </a:p>
          <a:p>
            <a:pPr marL="53975" lvl="1" indent="0">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 - RBI / ICAI Guidelines</a:t>
            </a:r>
          </a:p>
          <a:p>
            <a:pPr marL="53975" lvl="1" indent="0">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 - Terms of Appointment</a:t>
            </a:r>
          </a:p>
          <a:p>
            <a:pPr marL="53975" lvl="1" indent="0">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 - Accounting Standards</a:t>
            </a:r>
          </a:p>
          <a:p>
            <a:pPr marL="53975" lvl="1" indent="0">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 - Standards on Auditing</a:t>
            </a:r>
          </a:p>
          <a:p>
            <a:pPr marL="53975" lvl="1" indent="0">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Other Certification work</a:t>
            </a:r>
          </a:p>
          <a:p>
            <a:pPr marL="53975" lvl="1" indent="0">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Effective Reporting </a:t>
            </a:r>
          </a:p>
          <a:p>
            <a:pPr marL="53975" lvl="1" indent="0">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Completion of Work in Time</a:t>
            </a:r>
            <a:endParaRPr lang="en-US" sz="2800" dirty="0">
              <a:solidFill>
                <a:schemeClr val="tx2"/>
              </a:solidFill>
              <a:latin typeface="Verdana" pitchFamily="34" charset="0"/>
              <a:ea typeface="Verdana" pitchFamily="34" charset="0"/>
              <a:cs typeface="Verdana" pitchFamily="34" charset="0"/>
            </a:endParaRPr>
          </a:p>
        </p:txBody>
      </p:sp>
      <p:sp>
        <p:nvSpPr>
          <p:cNvPr id="4" name="Slide Number Placeholder 3">
            <a:extLst>
              <a:ext uri="{FF2B5EF4-FFF2-40B4-BE49-F238E27FC236}">
                <a16:creationId xmlns:a16="http://schemas.microsoft.com/office/drawing/2014/main" id="{AC224444-1D62-41DD-A911-B36E0BEEF5D0}"/>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
        <p:nvSpPr>
          <p:cNvPr id="5" name="Footer Placeholder 3">
            <a:extLst>
              <a:ext uri="{FF2B5EF4-FFF2-40B4-BE49-F238E27FC236}">
                <a16:creationId xmlns:a16="http://schemas.microsoft.com/office/drawing/2014/main" id="{BB686840-758A-41F8-BBF9-9A3D2640E6D9}"/>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pic>
        <p:nvPicPr>
          <p:cNvPr id="6" name="Picture 2" descr="C:\Users\kushagra.vyas\Desktop\audit.png">
            <a:extLst>
              <a:ext uri="{FF2B5EF4-FFF2-40B4-BE49-F238E27FC236}">
                <a16:creationId xmlns:a16="http://schemas.microsoft.com/office/drawing/2014/main" id="{0D5CE1FA-9F61-4B86-94AC-2CEC290104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5284" y="1"/>
            <a:ext cx="1796716" cy="1796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36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linds(horizontal)">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FD3FA-17AF-4B3C-9DC6-A93291F48EA2}"/>
              </a:ext>
            </a:extLst>
          </p:cNvPr>
          <p:cNvSpPr>
            <a:spLocks noGrp="1"/>
          </p:cNvSpPr>
          <p:nvPr>
            <p:ph type="title"/>
          </p:nvPr>
        </p:nvSpPr>
        <p:spPr>
          <a:xfrm rot="16200000">
            <a:off x="-401638" y="2788555"/>
            <a:ext cx="6858000" cy="1280890"/>
          </a:xfrm>
        </p:spPr>
        <p:txBody>
          <a:bodyPr>
            <a:normAutofit/>
          </a:bodyPr>
          <a:lstStyle/>
          <a:p>
            <a:pPr algn="ctr"/>
            <a:r>
              <a:rPr lang="en-IN" sz="6000" b="1" dirty="0">
                <a:solidFill>
                  <a:schemeClr val="accent4">
                    <a:lumMod val="75000"/>
                  </a:schemeClr>
                </a:solidFill>
              </a:rPr>
              <a:t>Branch Audit</a:t>
            </a:r>
          </a:p>
        </p:txBody>
      </p:sp>
      <p:sp>
        <p:nvSpPr>
          <p:cNvPr id="4" name="Slide Number Placeholder 3">
            <a:extLst>
              <a:ext uri="{FF2B5EF4-FFF2-40B4-BE49-F238E27FC236}">
                <a16:creationId xmlns:a16="http://schemas.microsoft.com/office/drawing/2014/main" id="{01ACB7FE-723D-4610-9537-B95BAC0D48DE}"/>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
        <p:nvSpPr>
          <p:cNvPr id="11" name="Title 1">
            <a:extLst>
              <a:ext uri="{FF2B5EF4-FFF2-40B4-BE49-F238E27FC236}">
                <a16:creationId xmlns:a16="http://schemas.microsoft.com/office/drawing/2014/main" id="{6DD290E8-1F07-4A5E-8F23-01D2FB20E718}"/>
              </a:ext>
            </a:extLst>
          </p:cNvPr>
          <p:cNvSpPr txBox="1">
            <a:spLocks/>
          </p:cNvSpPr>
          <p:nvPr/>
        </p:nvSpPr>
        <p:spPr>
          <a:xfrm rot="5400000">
            <a:off x="7590743" y="2788554"/>
            <a:ext cx="6858000"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IN" sz="6000" b="1" dirty="0">
                <a:solidFill>
                  <a:schemeClr val="accent4">
                    <a:lumMod val="75000"/>
                  </a:schemeClr>
                </a:solidFill>
              </a:rPr>
              <a:t>Read and Follow</a:t>
            </a:r>
          </a:p>
        </p:txBody>
      </p:sp>
      <p:pic>
        <p:nvPicPr>
          <p:cNvPr id="3" name="Picture 2">
            <a:extLst>
              <a:ext uri="{FF2B5EF4-FFF2-40B4-BE49-F238E27FC236}">
                <a16:creationId xmlns:a16="http://schemas.microsoft.com/office/drawing/2014/main" id="{431B747A-4C78-EB0A-1B2A-FEC740CB73DC}"/>
              </a:ext>
            </a:extLst>
          </p:cNvPr>
          <p:cNvPicPr>
            <a:picLocks noChangeAspect="1"/>
          </p:cNvPicPr>
          <p:nvPr/>
        </p:nvPicPr>
        <p:blipFill>
          <a:blip r:embed="rId2"/>
          <a:stretch>
            <a:fillRect/>
          </a:stretch>
        </p:blipFill>
        <p:spPr>
          <a:xfrm>
            <a:off x="4627740" y="0"/>
            <a:ext cx="4541800" cy="6858000"/>
          </a:xfrm>
          <a:prstGeom prst="rect">
            <a:avLst/>
          </a:prstGeom>
        </p:spPr>
      </p:pic>
    </p:spTree>
    <p:extLst>
      <p:ext uri="{BB962C8B-B14F-4D97-AF65-F5344CB8AC3E}">
        <p14:creationId xmlns:p14="http://schemas.microsoft.com/office/powerpoint/2010/main" val="264031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4CA27-5BEE-44A8-8B45-7A979CEFB6EF}"/>
              </a:ext>
            </a:extLst>
          </p:cNvPr>
          <p:cNvSpPr>
            <a:spLocks noGrp="1"/>
          </p:cNvSpPr>
          <p:nvPr>
            <p:ph type="title"/>
          </p:nvPr>
        </p:nvSpPr>
        <p:spPr>
          <a:xfrm>
            <a:off x="2592925" y="323248"/>
            <a:ext cx="8911687" cy="699723"/>
          </a:xfrm>
        </p:spPr>
        <p:txBody>
          <a:bodyPr/>
          <a:lstStyle/>
          <a:p>
            <a:pPr algn="ctr"/>
            <a:r>
              <a:rPr lang="en-US" b="1" dirty="0">
                <a:solidFill>
                  <a:schemeClr val="accent4">
                    <a:lumMod val="75000"/>
                  </a:schemeClr>
                </a:solidFill>
              </a:rPr>
              <a:t>Ground Work at Office</a:t>
            </a:r>
            <a:endParaRPr lang="en-IN" dirty="0"/>
          </a:p>
        </p:txBody>
      </p:sp>
      <p:sp>
        <p:nvSpPr>
          <p:cNvPr id="3" name="Content Placeholder 2">
            <a:extLst>
              <a:ext uri="{FF2B5EF4-FFF2-40B4-BE49-F238E27FC236}">
                <a16:creationId xmlns:a16="http://schemas.microsoft.com/office/drawing/2014/main" id="{4E775278-00D4-4651-BE51-CF771F0A27C6}"/>
              </a:ext>
            </a:extLst>
          </p:cNvPr>
          <p:cNvSpPr>
            <a:spLocks noGrp="1"/>
          </p:cNvSpPr>
          <p:nvPr>
            <p:ph idx="1"/>
          </p:nvPr>
        </p:nvSpPr>
        <p:spPr>
          <a:xfrm>
            <a:off x="2319184" y="1022971"/>
            <a:ext cx="9166178" cy="4903934"/>
          </a:xfrm>
        </p:spPr>
        <p:txBody>
          <a:bodyPr>
            <a:noAutofit/>
          </a:bodyPr>
          <a:lstStyle/>
          <a:p>
            <a:pPr marL="0" indent="0" algn="just">
              <a:buNone/>
            </a:pPr>
            <a:r>
              <a:rPr lang="en-US" sz="2800" b="1" dirty="0">
                <a:solidFill>
                  <a:schemeClr val="tx2"/>
                </a:solidFill>
                <a:latin typeface="Verdana" pitchFamily="34" charset="0"/>
                <a:ea typeface="Verdana" pitchFamily="34" charset="0"/>
                <a:cs typeface="Verdana" pitchFamily="34" charset="0"/>
              </a:rPr>
              <a:t>Preliminary Work</a:t>
            </a:r>
          </a:p>
          <a:p>
            <a:pPr marL="0" indent="0" algn="just">
              <a:buNone/>
            </a:pPr>
            <a:endParaRPr lang="en-US" sz="2800" b="1" dirty="0">
              <a:solidFill>
                <a:schemeClr val="tx2"/>
              </a:solidFill>
              <a:latin typeface="Verdana" pitchFamily="34" charset="0"/>
              <a:ea typeface="Verdana" pitchFamily="34" charset="0"/>
              <a:cs typeface="Verdana" pitchFamily="34" charset="0"/>
            </a:endParaRPr>
          </a:p>
          <a:p>
            <a:pPr marL="0" indent="0" algn="just">
              <a:buNone/>
            </a:pPr>
            <a:r>
              <a:rPr lang="en-US" sz="2800" b="1" dirty="0">
                <a:solidFill>
                  <a:schemeClr val="tx2"/>
                </a:solidFill>
                <a:latin typeface="Verdana" pitchFamily="34" charset="0"/>
                <a:ea typeface="Verdana" pitchFamily="34" charset="0"/>
                <a:cs typeface="Verdana" pitchFamily="34" charset="0"/>
              </a:rPr>
              <a:t>Evaluation of Internal Controls</a:t>
            </a:r>
          </a:p>
          <a:p>
            <a:pPr marL="0" indent="0" algn="just">
              <a:buNone/>
            </a:pPr>
            <a:endParaRPr lang="en-US" sz="2800" b="1" dirty="0">
              <a:solidFill>
                <a:schemeClr val="tx2"/>
              </a:solidFill>
              <a:latin typeface="Verdana" pitchFamily="34" charset="0"/>
              <a:ea typeface="Verdana" pitchFamily="34" charset="0"/>
              <a:cs typeface="Verdana" pitchFamily="34" charset="0"/>
            </a:endParaRPr>
          </a:p>
          <a:p>
            <a:pPr marL="0" indent="0" algn="just">
              <a:buNone/>
            </a:pPr>
            <a:r>
              <a:rPr lang="en-US" sz="2800" b="1" dirty="0">
                <a:solidFill>
                  <a:schemeClr val="tx2"/>
                </a:solidFill>
                <a:latin typeface="Verdana" pitchFamily="34" charset="0"/>
                <a:ea typeface="Verdana" pitchFamily="34" charset="0"/>
                <a:cs typeface="Verdana" pitchFamily="34" charset="0"/>
              </a:rPr>
              <a:t>Prepare Audit Program</a:t>
            </a:r>
          </a:p>
          <a:p>
            <a:pPr marL="0" indent="0" algn="just">
              <a:buNone/>
            </a:pPr>
            <a:endParaRPr lang="en-US" sz="2800" b="1" dirty="0">
              <a:solidFill>
                <a:schemeClr val="tx2"/>
              </a:solidFill>
              <a:latin typeface="Verdana" pitchFamily="34" charset="0"/>
              <a:ea typeface="Verdana" pitchFamily="34" charset="0"/>
              <a:cs typeface="Verdana" pitchFamily="34" charset="0"/>
            </a:endParaRPr>
          </a:p>
          <a:p>
            <a:pPr marL="0" indent="0" algn="just">
              <a:buNone/>
            </a:pPr>
            <a:r>
              <a:rPr lang="en-US" sz="2800" b="1" dirty="0">
                <a:solidFill>
                  <a:schemeClr val="tx2"/>
                </a:solidFill>
                <a:latin typeface="Verdana" pitchFamily="34" charset="0"/>
                <a:ea typeface="Verdana" pitchFamily="34" charset="0"/>
                <a:cs typeface="Verdana" pitchFamily="34" charset="0"/>
              </a:rPr>
              <a:t>Overall Time &amp; Manpower Planning</a:t>
            </a:r>
          </a:p>
        </p:txBody>
      </p:sp>
      <p:sp>
        <p:nvSpPr>
          <p:cNvPr id="4" name="Slide Number Placeholder 3">
            <a:extLst>
              <a:ext uri="{FF2B5EF4-FFF2-40B4-BE49-F238E27FC236}">
                <a16:creationId xmlns:a16="http://schemas.microsoft.com/office/drawing/2014/main" id="{EC63E73E-3243-4564-8B62-A509064D169D}"/>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
        <p:nvSpPr>
          <p:cNvPr id="5" name="Footer Placeholder 3">
            <a:extLst>
              <a:ext uri="{FF2B5EF4-FFF2-40B4-BE49-F238E27FC236}">
                <a16:creationId xmlns:a16="http://schemas.microsoft.com/office/drawing/2014/main" id="{E32AAE7B-EFEF-4A59-A15F-EA4C78D600DC}"/>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7" name="Rounded Rectangle 3">
            <a:extLst>
              <a:ext uri="{FF2B5EF4-FFF2-40B4-BE49-F238E27FC236}">
                <a16:creationId xmlns:a16="http://schemas.microsoft.com/office/drawing/2014/main" id="{3C71DC7D-39C4-4119-996C-E4F15977177D}"/>
              </a:ext>
            </a:extLst>
          </p:cNvPr>
          <p:cNvSpPr/>
          <p:nvPr/>
        </p:nvSpPr>
        <p:spPr bwMode="auto">
          <a:xfrm>
            <a:off x="2392146" y="5618897"/>
            <a:ext cx="7696200" cy="677917"/>
          </a:xfrm>
          <a:prstGeom prst="roundRect">
            <a:avLst/>
          </a:prstGeom>
          <a:solidFill>
            <a:srgbClr val="FFFFE9"/>
          </a:solidFill>
          <a:ln w="9525" cap="rnd"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1" i="0" u="none" strike="noStrike" cap="none" normalizeH="0" baseline="0" dirty="0">
                <a:ln>
                  <a:noFill/>
                </a:ln>
                <a:solidFill>
                  <a:schemeClr val="tx2"/>
                </a:solidFill>
                <a:effectLst/>
                <a:latin typeface="Verdana" pitchFamily="34" charset="0"/>
                <a:ea typeface="Verdana" pitchFamily="34" charset="0"/>
                <a:cs typeface="Verdana" pitchFamily="34" charset="0"/>
              </a:rPr>
              <a:t>Laying Overall Audit Plan</a:t>
            </a:r>
            <a:endParaRPr kumimoji="0" lang="en-IN" sz="2400" b="1" i="0" u="none" strike="noStrike" cap="none" normalizeH="0" baseline="0" dirty="0">
              <a:ln>
                <a:noFill/>
              </a:ln>
              <a:solidFill>
                <a:schemeClr val="tx2"/>
              </a:solidFill>
              <a:effectLst/>
              <a:latin typeface="Verdana" pitchFamily="34" charset="0"/>
              <a:ea typeface="Verdana" pitchFamily="34" charset="0"/>
              <a:cs typeface="Verdana" pitchFamily="34" charset="0"/>
            </a:endParaRPr>
          </a:p>
        </p:txBody>
      </p:sp>
      <p:pic>
        <p:nvPicPr>
          <p:cNvPr id="8" name="rg_hi" descr="http://t1.gstatic.com/images?q=tbn:ANd9GcRBf59FJjfdX82bhAV4__TanlZ57Fp09x1H2h4ewY1JuHaU5u1GWQ">
            <a:hlinkClick r:id="rId2"/>
            <a:extLst>
              <a:ext uri="{FF2B5EF4-FFF2-40B4-BE49-F238E27FC236}">
                <a16:creationId xmlns:a16="http://schemas.microsoft.com/office/drawing/2014/main" id="{576029C2-221A-4E71-9A7D-2F39A815F9BB}"/>
              </a:ext>
            </a:extLst>
          </p:cNvPr>
          <p:cNvPicPr/>
          <p:nvPr/>
        </p:nvPicPr>
        <p:blipFill>
          <a:blip r:embed="rId3"/>
          <a:srcRect/>
          <a:stretch>
            <a:fillRect/>
          </a:stretch>
        </p:blipFill>
        <p:spPr bwMode="auto">
          <a:xfrm>
            <a:off x="9849853" y="0"/>
            <a:ext cx="2342147" cy="1722783"/>
          </a:xfrm>
          <a:prstGeom prst="rect">
            <a:avLst/>
          </a:prstGeom>
          <a:noFill/>
          <a:ln w="9525">
            <a:noFill/>
            <a:miter lim="800000"/>
            <a:headEnd/>
            <a:tailEnd/>
          </a:ln>
        </p:spPr>
      </p:pic>
    </p:spTree>
    <p:extLst>
      <p:ext uri="{BB962C8B-B14F-4D97-AF65-F5344CB8AC3E}">
        <p14:creationId xmlns:p14="http://schemas.microsoft.com/office/powerpoint/2010/main" val="304592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linds(horizontal)">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DA336-8F22-4BA2-AD5C-698D7890172B}"/>
              </a:ext>
            </a:extLst>
          </p:cNvPr>
          <p:cNvSpPr>
            <a:spLocks noGrp="1"/>
          </p:cNvSpPr>
          <p:nvPr>
            <p:ph type="title"/>
          </p:nvPr>
        </p:nvSpPr>
        <p:spPr/>
        <p:txBody>
          <a:bodyPr/>
          <a:lstStyle/>
          <a:p>
            <a:pPr algn="ctr"/>
            <a:r>
              <a:rPr lang="en-US" b="1" dirty="0">
                <a:solidFill>
                  <a:schemeClr val="accent4">
                    <a:lumMod val="75000"/>
                  </a:schemeClr>
                </a:solidFill>
              </a:rPr>
              <a:t>Disclaimer</a:t>
            </a:r>
            <a:endParaRPr lang="en-IN" dirty="0"/>
          </a:p>
        </p:txBody>
      </p:sp>
      <p:sp>
        <p:nvSpPr>
          <p:cNvPr id="3" name="Content Placeholder 2">
            <a:extLst>
              <a:ext uri="{FF2B5EF4-FFF2-40B4-BE49-F238E27FC236}">
                <a16:creationId xmlns:a16="http://schemas.microsoft.com/office/drawing/2014/main" id="{82339650-D8EF-4C83-BE5F-D9B8312143B7}"/>
              </a:ext>
            </a:extLst>
          </p:cNvPr>
          <p:cNvSpPr>
            <a:spLocks noGrp="1"/>
          </p:cNvSpPr>
          <p:nvPr>
            <p:ph idx="1"/>
          </p:nvPr>
        </p:nvSpPr>
        <p:spPr>
          <a:xfrm>
            <a:off x="2592925" y="1540189"/>
            <a:ext cx="8915400" cy="4807602"/>
          </a:xfrm>
        </p:spPr>
        <p:txBody>
          <a:bodyPr>
            <a:normAutofit lnSpcReduction="10000"/>
          </a:bodyPr>
          <a:lstStyle/>
          <a:p>
            <a:pPr marL="0" indent="0" algn="just">
              <a:buNone/>
            </a:pPr>
            <a:r>
              <a:rPr lang="en-US" sz="2400" b="1" dirty="0">
                <a:solidFill>
                  <a:schemeClr val="tx2"/>
                </a:solidFill>
                <a:latin typeface="Verdana" pitchFamily="34" charset="0"/>
                <a:ea typeface="Verdana" pitchFamily="34" charset="0"/>
                <a:cs typeface="Verdana" pitchFamily="34" charset="0"/>
              </a:rPr>
              <a:t>These are my personal views and can not be construed to be the views of the ICAI or my firm.</a:t>
            </a:r>
          </a:p>
          <a:p>
            <a:pPr marL="0" indent="0" algn="just">
              <a:buNone/>
            </a:pPr>
            <a:r>
              <a:rPr lang="en-US" sz="2400" b="1" dirty="0">
                <a:solidFill>
                  <a:schemeClr val="tx2"/>
                </a:solidFill>
                <a:latin typeface="Verdana" pitchFamily="34" charset="0"/>
                <a:ea typeface="Verdana" pitchFamily="34" charset="0"/>
                <a:cs typeface="Verdana" pitchFamily="34" charset="0"/>
              </a:rPr>
              <a:t/>
            </a:r>
            <a:br>
              <a:rPr lang="en-US" sz="2400" b="1" dirty="0">
                <a:solidFill>
                  <a:schemeClr val="tx2"/>
                </a:solidFill>
                <a:latin typeface="Verdana" pitchFamily="34" charset="0"/>
                <a:ea typeface="Verdana" pitchFamily="34" charset="0"/>
                <a:cs typeface="Verdana" pitchFamily="34" charset="0"/>
              </a:rPr>
            </a:br>
            <a:r>
              <a:rPr lang="en-US" sz="2400" b="1" dirty="0">
                <a:solidFill>
                  <a:schemeClr val="tx2"/>
                </a:solidFill>
                <a:latin typeface="Verdana" pitchFamily="34" charset="0"/>
                <a:ea typeface="Verdana" pitchFamily="34" charset="0"/>
                <a:cs typeface="Verdana" pitchFamily="34" charset="0"/>
              </a:rPr>
              <a:t>No representations or warranties are made by </a:t>
            </a:r>
            <a:r>
              <a:rPr lang="en-US" sz="2400" b="1">
                <a:solidFill>
                  <a:schemeClr val="tx2"/>
                </a:solidFill>
                <a:latin typeface="Verdana" pitchFamily="34" charset="0"/>
                <a:ea typeface="Verdana" pitchFamily="34" charset="0"/>
                <a:cs typeface="Verdana" pitchFamily="34" charset="0"/>
              </a:rPr>
              <a:t>the ICAI/RC</a:t>
            </a:r>
            <a:r>
              <a:rPr lang="en-US" sz="2400" b="1" dirty="0">
                <a:solidFill>
                  <a:schemeClr val="tx2"/>
                </a:solidFill>
                <a:latin typeface="Verdana" pitchFamily="34" charset="0"/>
                <a:ea typeface="Verdana" pitchFamily="34" charset="0"/>
                <a:cs typeface="Verdana" pitchFamily="34" charset="0"/>
              </a:rPr>
              <a:t>/Branch/Study Circle with regard to this presentation.</a:t>
            </a:r>
          </a:p>
          <a:p>
            <a:pPr marL="0" indent="0" algn="just">
              <a:buNone/>
            </a:pPr>
            <a:r>
              <a:rPr lang="en-US" sz="2400" b="1" dirty="0">
                <a:solidFill>
                  <a:schemeClr val="tx2"/>
                </a:solidFill>
                <a:latin typeface="Verdana" pitchFamily="34" charset="0"/>
                <a:ea typeface="Verdana" pitchFamily="34" charset="0"/>
                <a:cs typeface="Verdana" pitchFamily="34" charset="0"/>
              </a:rPr>
              <a:t/>
            </a:r>
            <a:br>
              <a:rPr lang="en-US" sz="2400" b="1" dirty="0">
                <a:solidFill>
                  <a:schemeClr val="tx2"/>
                </a:solidFill>
                <a:latin typeface="Verdana" pitchFamily="34" charset="0"/>
                <a:ea typeface="Verdana" pitchFamily="34" charset="0"/>
                <a:cs typeface="Verdana" pitchFamily="34" charset="0"/>
              </a:rPr>
            </a:br>
            <a:r>
              <a:rPr lang="en-US" sz="2400" b="1" dirty="0">
                <a:solidFill>
                  <a:schemeClr val="tx2"/>
                </a:solidFill>
                <a:latin typeface="Verdana" pitchFamily="34" charset="0"/>
                <a:ea typeface="Verdana" pitchFamily="34" charset="0"/>
                <a:cs typeface="Verdana" pitchFamily="34" charset="0"/>
              </a:rPr>
              <a:t>These views do not and shall not be considered as a professional advice.</a:t>
            </a:r>
          </a:p>
          <a:p>
            <a:pPr marL="0" indent="0" algn="just">
              <a:buNone/>
            </a:pPr>
            <a:r>
              <a:rPr lang="en-US" sz="2400" b="1" dirty="0">
                <a:solidFill>
                  <a:schemeClr val="tx2"/>
                </a:solidFill>
                <a:latin typeface="Verdana" pitchFamily="34" charset="0"/>
                <a:ea typeface="Verdana" pitchFamily="34" charset="0"/>
                <a:cs typeface="Verdana" pitchFamily="34" charset="0"/>
              </a:rPr>
              <a:t/>
            </a:r>
            <a:br>
              <a:rPr lang="en-US" sz="2400" b="1" dirty="0">
                <a:solidFill>
                  <a:schemeClr val="tx2"/>
                </a:solidFill>
                <a:latin typeface="Verdana" pitchFamily="34" charset="0"/>
                <a:ea typeface="Verdana" pitchFamily="34" charset="0"/>
                <a:cs typeface="Verdana" pitchFamily="34" charset="0"/>
              </a:rPr>
            </a:br>
            <a:r>
              <a:rPr lang="en-US" sz="2400" b="1" dirty="0">
                <a:solidFill>
                  <a:schemeClr val="tx2"/>
                </a:solidFill>
                <a:latin typeface="Verdana" pitchFamily="34" charset="0"/>
                <a:ea typeface="Verdana" pitchFamily="34" charset="0"/>
                <a:cs typeface="Verdana" pitchFamily="34" charset="0"/>
              </a:rPr>
              <a:t>This presentation should not be reproduced in part or in whole, in any manner or form, without our written permission.</a:t>
            </a:r>
          </a:p>
        </p:txBody>
      </p:sp>
      <p:sp>
        <p:nvSpPr>
          <p:cNvPr id="4" name="Slide Number Placeholder 3">
            <a:extLst>
              <a:ext uri="{FF2B5EF4-FFF2-40B4-BE49-F238E27FC236}">
                <a16:creationId xmlns:a16="http://schemas.microsoft.com/office/drawing/2014/main" id="{60EA9987-7A7D-48AC-A891-E5EE9553640F}"/>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
        <p:nvSpPr>
          <p:cNvPr id="5" name="Footer Placeholder 3">
            <a:extLst>
              <a:ext uri="{FF2B5EF4-FFF2-40B4-BE49-F238E27FC236}">
                <a16:creationId xmlns:a16="http://schemas.microsoft.com/office/drawing/2014/main" id="{1CBB00AD-D170-4310-9675-7E9F9BE8DA8C}"/>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155873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69DDF-E9CF-4B1D-81A9-0C204392F3FC}"/>
              </a:ext>
            </a:extLst>
          </p:cNvPr>
          <p:cNvSpPr>
            <a:spLocks noGrp="1"/>
          </p:cNvSpPr>
          <p:nvPr>
            <p:ph type="title"/>
          </p:nvPr>
        </p:nvSpPr>
        <p:spPr>
          <a:xfrm>
            <a:off x="2589213" y="258350"/>
            <a:ext cx="8911687" cy="707385"/>
          </a:xfrm>
        </p:spPr>
        <p:txBody>
          <a:bodyPr/>
          <a:lstStyle/>
          <a:p>
            <a:pPr algn="ctr"/>
            <a:r>
              <a:rPr lang="en-US" b="1" dirty="0">
                <a:solidFill>
                  <a:schemeClr val="accent4">
                    <a:lumMod val="75000"/>
                  </a:schemeClr>
                </a:solidFill>
              </a:rPr>
              <a:t>Audit Process</a:t>
            </a:r>
            <a:endParaRPr lang="en-IN" dirty="0"/>
          </a:p>
        </p:txBody>
      </p:sp>
      <p:sp>
        <p:nvSpPr>
          <p:cNvPr id="3" name="Content Placeholder 2">
            <a:extLst>
              <a:ext uri="{FF2B5EF4-FFF2-40B4-BE49-F238E27FC236}">
                <a16:creationId xmlns:a16="http://schemas.microsoft.com/office/drawing/2014/main" id="{4D30F71E-BF3E-41C9-A4B7-59A001119288}"/>
              </a:ext>
            </a:extLst>
          </p:cNvPr>
          <p:cNvSpPr>
            <a:spLocks noGrp="1"/>
          </p:cNvSpPr>
          <p:nvPr>
            <p:ph idx="1"/>
          </p:nvPr>
        </p:nvSpPr>
        <p:spPr>
          <a:xfrm>
            <a:off x="2245896" y="965735"/>
            <a:ext cx="9255004" cy="5526505"/>
          </a:xfrm>
        </p:spPr>
        <p:txBody>
          <a:bodyPr>
            <a:noAutofit/>
          </a:bodyPr>
          <a:lstStyle/>
          <a:p>
            <a:pPr marL="0" indent="0" algn="just">
              <a:spcBef>
                <a:spcPts val="600"/>
              </a:spcBef>
              <a:spcAft>
                <a:spcPts val="600"/>
              </a:spcAft>
              <a:buNone/>
            </a:pPr>
            <a:endParaRPr lang="en-US" sz="2600" b="1" dirty="0">
              <a:solidFill>
                <a:schemeClr val="tx2"/>
              </a:solidFill>
              <a:latin typeface="Verdana" pitchFamily="34" charset="0"/>
              <a:ea typeface="Verdana" pitchFamily="34" charset="0"/>
              <a:cs typeface="Verdana" pitchFamily="34" charset="0"/>
            </a:endParaRPr>
          </a:p>
          <a:p>
            <a:pPr marL="0" indent="0" algn="just">
              <a:spcBef>
                <a:spcPts val="600"/>
              </a:spcBef>
              <a:spcAft>
                <a:spcPts val="600"/>
              </a:spcAft>
              <a:buNone/>
            </a:pPr>
            <a:endParaRPr lang="en-US" sz="2600" b="1" dirty="0">
              <a:solidFill>
                <a:schemeClr val="tx2"/>
              </a:solidFill>
              <a:latin typeface="Verdana" pitchFamily="34" charset="0"/>
              <a:ea typeface="Verdana" pitchFamily="34" charset="0"/>
              <a:cs typeface="Verdana" pitchFamily="34" charset="0"/>
            </a:endParaRPr>
          </a:p>
        </p:txBody>
      </p:sp>
      <p:sp>
        <p:nvSpPr>
          <p:cNvPr id="4" name="Slide Number Placeholder 3">
            <a:extLst>
              <a:ext uri="{FF2B5EF4-FFF2-40B4-BE49-F238E27FC236}">
                <a16:creationId xmlns:a16="http://schemas.microsoft.com/office/drawing/2014/main" id="{CD5F5D02-8125-4AE6-8978-FF44DCED8FF5}"/>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
        <p:nvSpPr>
          <p:cNvPr id="5" name="Footer Placeholder 3">
            <a:extLst>
              <a:ext uri="{FF2B5EF4-FFF2-40B4-BE49-F238E27FC236}">
                <a16:creationId xmlns:a16="http://schemas.microsoft.com/office/drawing/2014/main" id="{7B0A0DD9-59AB-4347-B3A9-D30E5CB2C4EC}"/>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pic>
        <p:nvPicPr>
          <p:cNvPr id="6" name="t59013122" descr="http://cdn7.fotosearch.com/bthumb/CSP/CSP738/k7389303.jpg">
            <a:extLst>
              <a:ext uri="{FF2B5EF4-FFF2-40B4-BE49-F238E27FC236}">
                <a16:creationId xmlns:a16="http://schemas.microsoft.com/office/drawing/2014/main" id="{E7D03C7D-25B2-4D90-84A1-870984D22FB3}"/>
              </a:ext>
            </a:extLst>
          </p:cNvPr>
          <p:cNvPicPr/>
          <p:nvPr/>
        </p:nvPicPr>
        <p:blipFill>
          <a:blip r:embed="rId2"/>
          <a:srcRect/>
          <a:stretch>
            <a:fillRect/>
          </a:stretch>
        </p:blipFill>
        <p:spPr bwMode="auto">
          <a:xfrm>
            <a:off x="1765799" y="2100484"/>
            <a:ext cx="2340882" cy="1712686"/>
          </a:xfrm>
          <a:prstGeom prst="rect">
            <a:avLst/>
          </a:prstGeom>
          <a:noFill/>
          <a:ln w="9525">
            <a:noFill/>
            <a:miter lim="800000"/>
            <a:headEnd/>
            <a:tailEnd/>
          </a:ln>
        </p:spPr>
      </p:pic>
      <p:sp>
        <p:nvSpPr>
          <p:cNvPr id="7" name="Rectangle: Rounded Corners 6">
            <a:extLst>
              <a:ext uri="{FF2B5EF4-FFF2-40B4-BE49-F238E27FC236}">
                <a16:creationId xmlns:a16="http://schemas.microsoft.com/office/drawing/2014/main" id="{91C93C02-31AA-447A-9DCD-7E6A03599B75}"/>
              </a:ext>
            </a:extLst>
          </p:cNvPr>
          <p:cNvSpPr/>
          <p:nvPr/>
        </p:nvSpPr>
        <p:spPr>
          <a:xfrm>
            <a:off x="4277360" y="1087120"/>
            <a:ext cx="4978400" cy="97536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2"/>
                </a:solidFill>
                <a:latin typeface="Verdana" pitchFamily="34" charset="0"/>
                <a:ea typeface="Verdana" pitchFamily="34" charset="0"/>
                <a:cs typeface="Verdana" pitchFamily="34" charset="0"/>
              </a:rPr>
              <a:t>Audit Program</a:t>
            </a:r>
            <a:endParaRPr lang="en-IN" sz="3200" dirty="0"/>
          </a:p>
        </p:txBody>
      </p:sp>
      <p:sp>
        <p:nvSpPr>
          <p:cNvPr id="8" name="Rectangle: Rounded Corners 7">
            <a:extLst>
              <a:ext uri="{FF2B5EF4-FFF2-40B4-BE49-F238E27FC236}">
                <a16:creationId xmlns:a16="http://schemas.microsoft.com/office/drawing/2014/main" id="{79F1DA60-3D03-49E9-9D37-E15E6D5C06DD}"/>
              </a:ext>
            </a:extLst>
          </p:cNvPr>
          <p:cNvSpPr/>
          <p:nvPr/>
        </p:nvSpPr>
        <p:spPr>
          <a:xfrm>
            <a:off x="4277360" y="2397760"/>
            <a:ext cx="4978400" cy="97536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2"/>
                </a:solidFill>
                <a:latin typeface="Verdana" pitchFamily="34" charset="0"/>
                <a:ea typeface="Verdana" pitchFamily="34" charset="0"/>
                <a:cs typeface="Verdana" pitchFamily="34" charset="0"/>
              </a:rPr>
              <a:t>Audit Execution</a:t>
            </a:r>
            <a:endParaRPr lang="en-IN" sz="3200" dirty="0"/>
          </a:p>
        </p:txBody>
      </p:sp>
      <p:sp>
        <p:nvSpPr>
          <p:cNvPr id="9" name="Rectangle: Rounded Corners 8">
            <a:extLst>
              <a:ext uri="{FF2B5EF4-FFF2-40B4-BE49-F238E27FC236}">
                <a16:creationId xmlns:a16="http://schemas.microsoft.com/office/drawing/2014/main" id="{3C472614-91B3-4B83-B6CC-246221D8B739}"/>
              </a:ext>
            </a:extLst>
          </p:cNvPr>
          <p:cNvSpPr/>
          <p:nvPr/>
        </p:nvSpPr>
        <p:spPr>
          <a:xfrm>
            <a:off x="4236720" y="3667760"/>
            <a:ext cx="4978400" cy="97536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2"/>
                </a:solidFill>
                <a:latin typeface="Verdana" pitchFamily="34" charset="0"/>
                <a:ea typeface="Verdana" pitchFamily="34" charset="0"/>
                <a:cs typeface="Verdana" pitchFamily="34" charset="0"/>
              </a:rPr>
              <a:t>Effective Reporting</a:t>
            </a:r>
            <a:endParaRPr lang="en-IN" sz="3200" dirty="0"/>
          </a:p>
        </p:txBody>
      </p:sp>
      <p:sp>
        <p:nvSpPr>
          <p:cNvPr id="10" name="Rectangle: Rounded Corners 9">
            <a:extLst>
              <a:ext uri="{FF2B5EF4-FFF2-40B4-BE49-F238E27FC236}">
                <a16:creationId xmlns:a16="http://schemas.microsoft.com/office/drawing/2014/main" id="{2972D93E-D4DF-47CA-B33C-F5EA1A56D186}"/>
              </a:ext>
            </a:extLst>
          </p:cNvPr>
          <p:cNvSpPr/>
          <p:nvPr/>
        </p:nvSpPr>
        <p:spPr>
          <a:xfrm>
            <a:off x="4236720" y="4947920"/>
            <a:ext cx="4978400" cy="97536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2"/>
                </a:solidFill>
                <a:latin typeface="Verdana" pitchFamily="34" charset="0"/>
                <a:ea typeface="Verdana" pitchFamily="34" charset="0"/>
                <a:cs typeface="Verdana" pitchFamily="34" charset="0"/>
              </a:rPr>
              <a:t>Working Papers</a:t>
            </a:r>
            <a:endParaRPr lang="en-IN" sz="3200" dirty="0"/>
          </a:p>
        </p:txBody>
      </p:sp>
      <p:pic>
        <p:nvPicPr>
          <p:cNvPr id="11" name="rg_hi" descr="http://t1.gstatic.com/images?q=tbn:ANd9GcRBf59FJjfdX82bhAV4__TanlZ57Fp09x1H2h4ewY1JuHaU5u1GWQ">
            <a:hlinkClick r:id="rId3"/>
            <a:extLst>
              <a:ext uri="{FF2B5EF4-FFF2-40B4-BE49-F238E27FC236}">
                <a16:creationId xmlns:a16="http://schemas.microsoft.com/office/drawing/2014/main" id="{1DE19048-7AA1-4CE4-9AEE-0FFE9C054359}"/>
              </a:ext>
            </a:extLst>
          </p:cNvPr>
          <p:cNvPicPr/>
          <p:nvPr/>
        </p:nvPicPr>
        <p:blipFill>
          <a:blip r:embed="rId4"/>
          <a:srcRect/>
          <a:stretch>
            <a:fillRect/>
          </a:stretch>
        </p:blipFill>
        <p:spPr bwMode="auto">
          <a:xfrm>
            <a:off x="9592091" y="671665"/>
            <a:ext cx="2342147" cy="1722783"/>
          </a:xfrm>
          <a:prstGeom prst="rect">
            <a:avLst/>
          </a:prstGeom>
          <a:noFill/>
          <a:ln w="9525">
            <a:noFill/>
            <a:miter lim="800000"/>
            <a:headEnd/>
            <a:tailEnd/>
          </a:ln>
        </p:spPr>
      </p:pic>
      <p:pic>
        <p:nvPicPr>
          <p:cNvPr id="12" name="t58882748" descr="http://cdn7.fotosearch.com/bthumb/CSP/CSP714/k7146235.jpg">
            <a:extLst>
              <a:ext uri="{FF2B5EF4-FFF2-40B4-BE49-F238E27FC236}">
                <a16:creationId xmlns:a16="http://schemas.microsoft.com/office/drawing/2014/main" id="{9C6A0C3F-42BA-43DC-A9D1-B9AA2DAF2623}"/>
              </a:ext>
            </a:extLst>
          </p:cNvPr>
          <p:cNvPicPr/>
          <p:nvPr/>
        </p:nvPicPr>
        <p:blipFill>
          <a:blip r:embed="rId5"/>
          <a:srcRect/>
          <a:stretch>
            <a:fillRect/>
          </a:stretch>
        </p:blipFill>
        <p:spPr bwMode="auto">
          <a:xfrm>
            <a:off x="9463012" y="3970795"/>
            <a:ext cx="2027583" cy="1775790"/>
          </a:xfrm>
          <a:prstGeom prst="rect">
            <a:avLst/>
          </a:prstGeom>
          <a:noFill/>
          <a:ln w="9525">
            <a:noFill/>
            <a:miter lim="800000"/>
            <a:headEnd/>
            <a:tailEnd/>
          </a:ln>
        </p:spPr>
      </p:pic>
    </p:spTree>
    <p:extLst>
      <p:ext uri="{BB962C8B-B14F-4D97-AF65-F5344CB8AC3E}">
        <p14:creationId xmlns:p14="http://schemas.microsoft.com/office/powerpoint/2010/main" val="284179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D7BAB-44AB-46A4-8FDE-63E953383C92}"/>
              </a:ext>
            </a:extLst>
          </p:cNvPr>
          <p:cNvSpPr>
            <a:spLocks noGrp="1"/>
          </p:cNvSpPr>
          <p:nvPr>
            <p:ph type="title"/>
          </p:nvPr>
        </p:nvSpPr>
        <p:spPr>
          <a:xfrm>
            <a:off x="2592925" y="219555"/>
            <a:ext cx="8911687" cy="643216"/>
          </a:xfrm>
        </p:spPr>
        <p:txBody>
          <a:bodyPr/>
          <a:lstStyle/>
          <a:p>
            <a:pPr algn="ctr"/>
            <a:r>
              <a:rPr lang="en-US" b="1" dirty="0">
                <a:solidFill>
                  <a:schemeClr val="accent4">
                    <a:lumMod val="75000"/>
                  </a:schemeClr>
                </a:solidFill>
              </a:rPr>
              <a:t>Audit Trail</a:t>
            </a:r>
            <a:endParaRPr lang="en-IN" dirty="0"/>
          </a:p>
        </p:txBody>
      </p:sp>
      <p:sp>
        <p:nvSpPr>
          <p:cNvPr id="3" name="Content Placeholder 2">
            <a:extLst>
              <a:ext uri="{FF2B5EF4-FFF2-40B4-BE49-F238E27FC236}">
                <a16:creationId xmlns:a16="http://schemas.microsoft.com/office/drawing/2014/main" id="{68E3AF79-BB81-4794-B1E1-3F849E3D14E9}"/>
              </a:ext>
            </a:extLst>
          </p:cNvPr>
          <p:cNvSpPr>
            <a:spLocks noGrp="1"/>
          </p:cNvSpPr>
          <p:nvPr>
            <p:ph idx="1"/>
          </p:nvPr>
        </p:nvSpPr>
        <p:spPr>
          <a:xfrm>
            <a:off x="2326105" y="986386"/>
            <a:ext cx="9178507" cy="5505854"/>
          </a:xfrm>
        </p:spPr>
        <p:txBody>
          <a:bodyPr>
            <a:normAutofit/>
          </a:bodyPr>
          <a:lstStyle/>
          <a:p>
            <a:pPr marL="0" lvl="1" indent="0" algn="just">
              <a:spcBef>
                <a:spcPts val="600"/>
              </a:spcBef>
              <a:buSzPct val="100000"/>
              <a:buNone/>
              <a:defRPr/>
            </a:pPr>
            <a:endParaRPr lang="en-US" sz="2600" b="1" dirty="0">
              <a:solidFill>
                <a:schemeClr val="accent2"/>
              </a:solidFill>
              <a:latin typeface="Verdana" pitchFamily="34" charset="0"/>
              <a:ea typeface="Verdana" pitchFamily="34" charset="0"/>
              <a:cs typeface="Verdana" pitchFamily="34" charset="0"/>
            </a:endParaRPr>
          </a:p>
          <a:p>
            <a:pPr algn="just">
              <a:lnSpc>
                <a:spcPct val="150000"/>
              </a:lnSpc>
              <a:spcBef>
                <a:spcPts val="0"/>
              </a:spcBef>
              <a:buClr>
                <a:schemeClr val="accent3"/>
              </a:buClr>
              <a:buSzPct val="100000"/>
              <a:buFont typeface="Wingdings" panose="05000000000000000000" pitchFamily="2" charset="2"/>
              <a:buChar char="F"/>
            </a:pPr>
            <a:r>
              <a:rPr lang="en-US" sz="2600" b="1" dirty="0">
                <a:solidFill>
                  <a:schemeClr val="accent2"/>
                </a:solidFill>
                <a:latin typeface="Verdana" pitchFamily="34" charset="0"/>
                <a:ea typeface="Verdana" pitchFamily="34" charset="0"/>
                <a:cs typeface="Verdana" pitchFamily="34" charset="0"/>
              </a:rPr>
              <a:t>  </a:t>
            </a:r>
            <a:r>
              <a:rPr lang="en-US" sz="2600" b="1" dirty="0">
                <a:solidFill>
                  <a:schemeClr val="tx2"/>
                </a:solidFill>
                <a:latin typeface="Verdana" pitchFamily="34" charset="0"/>
                <a:ea typeface="Verdana" pitchFamily="34" charset="0"/>
                <a:cs typeface="Verdana" pitchFamily="34" charset="0"/>
              </a:rPr>
              <a:t>Manual Registers / Records</a:t>
            </a:r>
          </a:p>
          <a:p>
            <a:pPr algn="just">
              <a:lnSpc>
                <a:spcPct val="150000"/>
              </a:lnSpc>
              <a:spcBef>
                <a:spcPts val="0"/>
              </a:spcBef>
              <a:buClr>
                <a:schemeClr val="accent3"/>
              </a:buClr>
              <a:buSzPct val="100000"/>
              <a:buFont typeface="Wingdings" panose="05000000000000000000" pitchFamily="2" charset="2"/>
              <a:buChar char="F"/>
            </a:pPr>
            <a:r>
              <a:rPr lang="en-US" sz="2600" b="1" dirty="0">
                <a:solidFill>
                  <a:schemeClr val="tx2"/>
                </a:solidFill>
                <a:latin typeface="Verdana" pitchFamily="34" charset="0"/>
                <a:ea typeface="Verdana" pitchFamily="34" charset="0"/>
                <a:cs typeface="Verdana" pitchFamily="34" charset="0"/>
              </a:rPr>
              <a:t>  Core Banking Solution CBS</a:t>
            </a:r>
          </a:p>
          <a:p>
            <a:pPr algn="just">
              <a:lnSpc>
                <a:spcPct val="150000"/>
              </a:lnSpc>
              <a:spcBef>
                <a:spcPts val="0"/>
              </a:spcBef>
              <a:buClr>
                <a:schemeClr val="accent3"/>
              </a:buClr>
              <a:buSzPct val="100000"/>
              <a:buFont typeface="Wingdings" panose="05000000000000000000" pitchFamily="2" charset="2"/>
              <a:buChar char="F"/>
            </a:pPr>
            <a:r>
              <a:rPr lang="en-US" sz="2600" b="1" dirty="0">
                <a:solidFill>
                  <a:schemeClr val="tx2"/>
                </a:solidFill>
                <a:latin typeface="Verdana" pitchFamily="34" charset="0"/>
                <a:ea typeface="Verdana" pitchFamily="34" charset="0"/>
                <a:cs typeface="Verdana" pitchFamily="34" charset="0"/>
              </a:rPr>
              <a:t>  Management Information System</a:t>
            </a:r>
          </a:p>
          <a:p>
            <a:pPr algn="just">
              <a:lnSpc>
                <a:spcPct val="150000"/>
              </a:lnSpc>
              <a:spcBef>
                <a:spcPts val="0"/>
              </a:spcBef>
              <a:buClr>
                <a:schemeClr val="accent3"/>
              </a:buClr>
              <a:buSzPct val="100000"/>
              <a:buFont typeface="Wingdings" panose="05000000000000000000" pitchFamily="2" charset="2"/>
              <a:buChar char="F"/>
            </a:pPr>
            <a:r>
              <a:rPr lang="en-US" sz="2600" b="1" dirty="0">
                <a:solidFill>
                  <a:schemeClr val="tx2"/>
                </a:solidFill>
                <a:latin typeface="Verdana" pitchFamily="34" charset="0"/>
                <a:ea typeface="Verdana" pitchFamily="34" charset="0"/>
                <a:cs typeface="Verdana" pitchFamily="34" charset="0"/>
              </a:rPr>
              <a:t>  Data made available for remote audit</a:t>
            </a:r>
          </a:p>
          <a:p>
            <a:pPr algn="just">
              <a:lnSpc>
                <a:spcPct val="150000"/>
              </a:lnSpc>
              <a:spcBef>
                <a:spcPts val="0"/>
              </a:spcBef>
              <a:buClr>
                <a:schemeClr val="accent3"/>
              </a:buClr>
              <a:buSzPct val="100000"/>
              <a:buFont typeface="Wingdings" panose="05000000000000000000" pitchFamily="2" charset="2"/>
              <a:buChar char="F"/>
            </a:pPr>
            <a:r>
              <a:rPr lang="en-US" sz="2600" b="1" dirty="0">
                <a:solidFill>
                  <a:schemeClr val="tx2"/>
                </a:solidFill>
                <a:latin typeface="Verdana" pitchFamily="34" charset="0"/>
                <a:ea typeface="Verdana" pitchFamily="34" charset="0"/>
                <a:cs typeface="Verdana" pitchFamily="34" charset="0"/>
              </a:rPr>
              <a:t>  Lack of Adequate Information </a:t>
            </a:r>
          </a:p>
          <a:p>
            <a:pPr algn="just">
              <a:lnSpc>
                <a:spcPct val="150000"/>
              </a:lnSpc>
              <a:spcBef>
                <a:spcPts val="0"/>
              </a:spcBef>
              <a:buClr>
                <a:schemeClr val="accent3"/>
              </a:buClr>
              <a:buSzPct val="100000"/>
              <a:buFont typeface="Wingdings" panose="05000000000000000000" pitchFamily="2" charset="2"/>
              <a:buChar char="F"/>
            </a:pPr>
            <a:r>
              <a:rPr lang="en-US" sz="2600" b="1" dirty="0">
                <a:solidFill>
                  <a:schemeClr val="tx2"/>
                </a:solidFill>
                <a:latin typeface="Verdana" pitchFamily="34" charset="0"/>
                <a:ea typeface="Verdana" pitchFamily="34" charset="0"/>
                <a:cs typeface="Verdana" pitchFamily="34" charset="0"/>
              </a:rPr>
              <a:t>  Lack of Adequate Knowledge of system</a:t>
            </a:r>
          </a:p>
          <a:p>
            <a:pPr algn="just">
              <a:lnSpc>
                <a:spcPct val="150000"/>
              </a:lnSpc>
              <a:spcBef>
                <a:spcPts val="0"/>
              </a:spcBef>
              <a:buClr>
                <a:schemeClr val="accent3"/>
              </a:buClr>
              <a:buSzPct val="100000"/>
              <a:buFont typeface="Wingdings" panose="05000000000000000000" pitchFamily="2" charset="2"/>
              <a:buChar char="F"/>
            </a:pPr>
            <a:r>
              <a:rPr lang="en-US" sz="2600" b="1" dirty="0">
                <a:solidFill>
                  <a:schemeClr val="tx2"/>
                </a:solidFill>
                <a:latin typeface="Verdana" pitchFamily="34" charset="0"/>
                <a:ea typeface="Verdana" pitchFamily="34" charset="0"/>
                <a:cs typeface="Verdana" pitchFamily="34" charset="0"/>
              </a:rPr>
              <a:t>  Lack of audit Trail</a:t>
            </a:r>
          </a:p>
        </p:txBody>
      </p:sp>
      <p:sp>
        <p:nvSpPr>
          <p:cNvPr id="4" name="Slide Number Placeholder 3">
            <a:extLst>
              <a:ext uri="{FF2B5EF4-FFF2-40B4-BE49-F238E27FC236}">
                <a16:creationId xmlns:a16="http://schemas.microsoft.com/office/drawing/2014/main" id="{D6A0F295-9C31-4C4D-B5A0-E7CD22E9936E}"/>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
        <p:nvSpPr>
          <p:cNvPr id="5" name="Footer Placeholder 3">
            <a:extLst>
              <a:ext uri="{FF2B5EF4-FFF2-40B4-BE49-F238E27FC236}">
                <a16:creationId xmlns:a16="http://schemas.microsoft.com/office/drawing/2014/main" id="{19AE0DAD-17B2-4CF6-926A-9CFB61C013C4}"/>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pic>
        <p:nvPicPr>
          <p:cNvPr id="6" name="t56011408" descr="http://cdn6.fotosearch.com/bthumb/CSP/CSP399/k3997486.jpg">
            <a:extLst>
              <a:ext uri="{FF2B5EF4-FFF2-40B4-BE49-F238E27FC236}">
                <a16:creationId xmlns:a16="http://schemas.microsoft.com/office/drawing/2014/main" id="{4DE4CE4C-EE0B-474E-B27F-89722F1117EB}"/>
              </a:ext>
            </a:extLst>
          </p:cNvPr>
          <p:cNvPicPr/>
          <p:nvPr/>
        </p:nvPicPr>
        <p:blipFill>
          <a:blip r:embed="rId2"/>
          <a:srcRect/>
          <a:stretch>
            <a:fillRect/>
          </a:stretch>
        </p:blipFill>
        <p:spPr bwMode="auto">
          <a:xfrm>
            <a:off x="10140280" y="0"/>
            <a:ext cx="2051720" cy="1379158"/>
          </a:xfrm>
          <a:prstGeom prst="rect">
            <a:avLst/>
          </a:prstGeom>
          <a:noFill/>
          <a:ln w="9525">
            <a:noFill/>
            <a:miter lim="800000"/>
            <a:headEnd/>
            <a:tailEnd/>
          </a:ln>
        </p:spPr>
      </p:pic>
    </p:spTree>
    <p:extLst>
      <p:ext uri="{BB962C8B-B14F-4D97-AF65-F5344CB8AC3E}">
        <p14:creationId xmlns:p14="http://schemas.microsoft.com/office/powerpoint/2010/main" val="84301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linds(horizontal)">
                                      <p:cBhvr>
                                        <p:cTn id="19" dur="500"/>
                                        <p:tgtEl>
                                          <p:spTgt spid="3">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blinds(horizontal)">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9393382" cy="639762"/>
          </a:xfrm>
        </p:spPr>
        <p:txBody>
          <a:bodyPr>
            <a:normAutofit fontScale="90000"/>
          </a:bodyPr>
          <a:lstStyle/>
          <a:p>
            <a:pPr algn="ctr"/>
            <a:r>
              <a:rPr lang="en-US" b="1" cap="none" dirty="0">
                <a:solidFill>
                  <a:schemeClr val="accent4">
                    <a:lumMod val="75000"/>
                  </a:schemeClr>
                </a:solidFill>
              </a:rPr>
              <a:t>RBI Circulars</a:t>
            </a:r>
          </a:p>
        </p:txBody>
      </p:sp>
      <p:sp>
        <p:nvSpPr>
          <p:cNvPr id="3" name="Content Placeholder 2"/>
          <p:cNvSpPr>
            <a:spLocks noGrp="1"/>
          </p:cNvSpPr>
          <p:nvPr>
            <p:ph sz="quarter" idx="1"/>
          </p:nvPr>
        </p:nvSpPr>
        <p:spPr>
          <a:xfrm>
            <a:off x="1904999" y="838200"/>
            <a:ext cx="9730410" cy="5244548"/>
          </a:xfrm>
        </p:spPr>
        <p:txBody>
          <a:bodyPr>
            <a:noAutofit/>
          </a:bodyPr>
          <a:lstStyle/>
          <a:p>
            <a:pPr marL="0" lvl="1" indent="0" algn="just">
              <a:spcBef>
                <a:spcPts val="0"/>
              </a:spcBef>
              <a:buClr>
                <a:schemeClr val="tx2"/>
              </a:buClr>
              <a:buSzPct val="100000"/>
              <a:buNone/>
              <a:defRPr/>
            </a:pPr>
            <a:r>
              <a:rPr lang="en-US" sz="2800" b="1" dirty="0">
                <a:solidFill>
                  <a:schemeClr val="tx2"/>
                </a:solidFill>
                <a:latin typeface="Verdana" pitchFamily="34" charset="0"/>
                <a:ea typeface="Verdana" pitchFamily="34" charset="0"/>
                <a:cs typeface="Verdana" pitchFamily="34" charset="0"/>
              </a:rPr>
              <a:t>Read and Check compliance for RBI Circulars hosted on website / available with bank branch</a:t>
            </a:r>
          </a:p>
          <a:p>
            <a:pPr marL="0" lvl="1" indent="0" algn="just">
              <a:spcBef>
                <a:spcPts val="0"/>
              </a:spcBef>
              <a:buClr>
                <a:schemeClr val="tx2"/>
              </a:buClr>
              <a:buSzPct val="100000"/>
              <a:buNone/>
              <a:defRPr/>
            </a:pPr>
            <a:endParaRPr lang="en-US" b="1" dirty="0">
              <a:solidFill>
                <a:schemeClr val="tx2"/>
              </a:solidFill>
              <a:latin typeface="Verdana" pitchFamily="34" charset="0"/>
              <a:ea typeface="Verdana" pitchFamily="34" charset="0"/>
              <a:cs typeface="Verdana" pitchFamily="34" charset="0"/>
            </a:endParaRPr>
          </a:p>
          <a:p>
            <a:pPr marL="0" lvl="1" indent="0" algn="just">
              <a:spcBef>
                <a:spcPts val="0"/>
              </a:spcBef>
              <a:buClr>
                <a:schemeClr val="tx2"/>
              </a:buClr>
              <a:buSzPct val="100000"/>
              <a:buNone/>
              <a:defRPr/>
            </a:pPr>
            <a:endParaRPr lang="en-US" sz="2800" b="1" dirty="0">
              <a:solidFill>
                <a:schemeClr val="tx2"/>
              </a:solidFill>
              <a:latin typeface="Verdana" pitchFamily="34" charset="0"/>
              <a:ea typeface="Verdana" pitchFamily="34" charset="0"/>
              <a:cs typeface="Verdana" pitchFamily="34" charset="0"/>
            </a:endParaRPr>
          </a:p>
          <a:p>
            <a:pPr marL="0" lvl="1" indent="0" algn="just">
              <a:spcBef>
                <a:spcPts val="0"/>
              </a:spcBef>
              <a:buClr>
                <a:schemeClr val="tx2"/>
              </a:buClr>
              <a:buSzPct val="100000"/>
              <a:buNone/>
              <a:defRPr/>
            </a:pPr>
            <a:r>
              <a:rPr lang="en-US" sz="2800" b="1" dirty="0">
                <a:solidFill>
                  <a:schemeClr val="tx2"/>
                </a:solidFill>
                <a:latin typeface="Verdana" pitchFamily="34" charset="0"/>
                <a:ea typeface="Verdana" pitchFamily="34" charset="0"/>
                <a:cs typeface="Verdana" pitchFamily="34" charset="0"/>
              </a:rPr>
              <a:t>Index to RBI Circulars</a:t>
            </a:r>
          </a:p>
          <a:p>
            <a:pPr marL="0" lvl="1" indent="0" algn="just">
              <a:spcBef>
                <a:spcPts val="0"/>
              </a:spcBef>
              <a:buClr>
                <a:schemeClr val="tx2"/>
              </a:buClr>
              <a:buSzPct val="100000"/>
              <a:buNone/>
              <a:defRPr/>
            </a:pPr>
            <a:r>
              <a:rPr lang="en-US" sz="2800" b="1" dirty="0">
                <a:solidFill>
                  <a:schemeClr val="tx2"/>
                </a:solidFill>
                <a:latin typeface="Verdana" pitchFamily="34" charset="0"/>
                <a:ea typeface="Verdana" pitchFamily="34" charset="0"/>
                <a:cs typeface="Verdana" pitchFamily="34" charset="0"/>
              </a:rPr>
              <a:t>https://www.rbi.org.in/Scripts/BS_CircularIndexDisplay.aspx</a:t>
            </a:r>
          </a:p>
        </p:txBody>
      </p:sp>
      <p:sp>
        <p:nvSpPr>
          <p:cNvPr id="8" name="Footer Placeholder 3">
            <a:extLst>
              <a:ext uri="{FF2B5EF4-FFF2-40B4-BE49-F238E27FC236}">
                <a16:creationId xmlns:a16="http://schemas.microsoft.com/office/drawing/2014/main" id="{AAE0CA3A-FEF5-4891-9E66-EDE088B60842}"/>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5" name="Slide Number Placeholder 3">
            <a:extLst>
              <a:ext uri="{FF2B5EF4-FFF2-40B4-BE49-F238E27FC236}">
                <a16:creationId xmlns:a16="http://schemas.microsoft.com/office/drawing/2014/main" id="{4C758FD4-7E88-495A-9CE6-B1FE77455E5C}"/>
              </a:ext>
            </a:extLst>
          </p:cNvPr>
          <p:cNvSpPr>
            <a:spLocks noGrp="1"/>
          </p:cNvSpPr>
          <p:nvPr>
            <p:ph type="sldNum" sz="quarter" idx="12"/>
          </p:nvPr>
        </p:nvSpPr>
        <p:spPr>
          <a:xfrm>
            <a:off x="531812" y="787782"/>
            <a:ext cx="779767" cy="365125"/>
          </a:xfrm>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86911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4E7E0E1-14F4-49F8-9D5B-77FF1DF397D1}"/>
              </a:ext>
            </a:extLst>
          </p:cNvPr>
          <p:cNvPicPr>
            <a:picLocks noChangeAspect="1"/>
          </p:cNvPicPr>
          <p:nvPr/>
        </p:nvPicPr>
        <p:blipFill>
          <a:blip r:embed="rId2"/>
          <a:stretch>
            <a:fillRect/>
          </a:stretch>
        </p:blipFill>
        <p:spPr>
          <a:xfrm>
            <a:off x="0" y="3347"/>
            <a:ext cx="12192000" cy="6854653"/>
          </a:xfrm>
          <a:prstGeom prst="rect">
            <a:avLst/>
          </a:prstGeom>
        </p:spPr>
      </p:pic>
      <p:sp>
        <p:nvSpPr>
          <p:cNvPr id="4" name="Slide Number Placeholder 3"/>
          <p:cNvSpPr>
            <a:spLocks noGrp="1"/>
          </p:cNvSpPr>
          <p:nvPr>
            <p:ph type="sldNum" sz="quarter" idx="12"/>
          </p:nvPr>
        </p:nvSpPr>
        <p:spPr/>
        <p:txBody>
          <a:bodyPr/>
          <a:lstStyle/>
          <a:p>
            <a:fld id="{D57F1E4F-1CFF-5643-939E-217C01CDF565}" type="slidenum">
              <a:rPr lang="en-US" smtClean="0"/>
              <a:pPr/>
              <a:t>23</a:t>
            </a:fld>
            <a:endParaRPr lang="en-US" dirty="0"/>
          </a:p>
        </p:txBody>
      </p:sp>
      <p:sp>
        <p:nvSpPr>
          <p:cNvPr id="6" name="Footer Placeholder 3">
            <a:extLst>
              <a:ext uri="{FF2B5EF4-FFF2-40B4-BE49-F238E27FC236}">
                <a16:creationId xmlns:a16="http://schemas.microsoft.com/office/drawing/2014/main" id="{E79683A8-9FC6-492D-90B3-91FD3CBD65F3}"/>
              </a:ext>
            </a:extLst>
          </p:cNvPr>
          <p:cNvSpPr txBox="1">
            <a:spLocks/>
          </p:cNvSpPr>
          <p:nvPr/>
        </p:nvSpPr>
        <p:spPr>
          <a:xfrm>
            <a:off x="0" y="6169432"/>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13" name="Oval 12">
            <a:extLst>
              <a:ext uri="{FF2B5EF4-FFF2-40B4-BE49-F238E27FC236}">
                <a16:creationId xmlns:a16="http://schemas.microsoft.com/office/drawing/2014/main" id="{E109AB5C-F661-4300-8799-F8CC5E2BD7EF}"/>
              </a:ext>
            </a:extLst>
          </p:cNvPr>
          <p:cNvSpPr/>
          <p:nvPr/>
        </p:nvSpPr>
        <p:spPr>
          <a:xfrm>
            <a:off x="937871" y="1509793"/>
            <a:ext cx="2583505" cy="2852383"/>
          </a:xfrm>
          <a:prstGeom prst="ellipse">
            <a:avLst/>
          </a:prstGeom>
          <a:noFill/>
          <a:ln w="508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C3D7FD-F98C-4921-93B7-5DD13128AABF}"/>
              </a:ext>
            </a:extLst>
          </p:cNvPr>
          <p:cNvSpPr/>
          <p:nvPr/>
        </p:nvSpPr>
        <p:spPr>
          <a:xfrm>
            <a:off x="9296775" y="1879026"/>
            <a:ext cx="2038066" cy="4503761"/>
          </a:xfrm>
          <a:prstGeom prst="ellipse">
            <a:avLst/>
          </a:prstGeom>
          <a:noFill/>
          <a:ln w="508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761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ppt_w</p:attrName>
                                        </p:attrNameLst>
                                      </p:cBhvr>
                                      <p:tavLst>
                                        <p:tav tm="0" fmla="#ppt_w*sin(2.5*pi*$)">
                                          <p:val>
                                            <p:fltVal val="0"/>
                                          </p:val>
                                        </p:tav>
                                        <p:tav tm="100000">
                                          <p:val>
                                            <p:fltVal val="1"/>
                                          </p:val>
                                        </p:tav>
                                      </p:tavLst>
                                    </p:anim>
                                    <p:anim calcmode="lin" valueType="num">
                                      <p:cBhvr>
                                        <p:cTn id="9"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2000"/>
                                        <p:tgtEl>
                                          <p:spTgt spid="14"/>
                                        </p:tgtEl>
                                      </p:cBhvr>
                                    </p:animEffect>
                                    <p:anim calcmode="lin" valueType="num">
                                      <p:cBhvr>
                                        <p:cTn id="15" dur="2000" fill="hold"/>
                                        <p:tgtEl>
                                          <p:spTgt spid="14"/>
                                        </p:tgtEl>
                                        <p:attrNameLst>
                                          <p:attrName>ppt_w</p:attrName>
                                        </p:attrNameLst>
                                      </p:cBhvr>
                                      <p:tavLst>
                                        <p:tav tm="0" fmla="#ppt_w*sin(2.5*pi*$)">
                                          <p:val>
                                            <p:fltVal val="0"/>
                                          </p:val>
                                        </p:tav>
                                        <p:tav tm="100000">
                                          <p:val>
                                            <p:fltVal val="1"/>
                                          </p:val>
                                        </p:tav>
                                      </p:tavLst>
                                    </p:anim>
                                    <p:anim calcmode="lin" valueType="num">
                                      <p:cBhvr>
                                        <p:cTn id="16"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17A70-572A-43B7-874A-B3E78770F401}"/>
              </a:ext>
            </a:extLst>
          </p:cNvPr>
          <p:cNvSpPr>
            <a:spLocks noGrp="1"/>
          </p:cNvSpPr>
          <p:nvPr>
            <p:ph type="title"/>
          </p:nvPr>
        </p:nvSpPr>
        <p:spPr/>
        <p:txBody>
          <a:bodyPr/>
          <a:lstStyle/>
          <a:p>
            <a:pPr algn="ctr"/>
            <a:r>
              <a:rPr lang="en-US" b="1" dirty="0">
                <a:solidFill>
                  <a:schemeClr val="accent4">
                    <a:lumMod val="75000"/>
                  </a:schemeClr>
                </a:solidFill>
              </a:rPr>
              <a:t>Agenda</a:t>
            </a:r>
            <a:endParaRPr lang="en-IN" dirty="0"/>
          </a:p>
        </p:txBody>
      </p:sp>
      <p:sp>
        <p:nvSpPr>
          <p:cNvPr id="3" name="Content Placeholder 2">
            <a:extLst>
              <a:ext uri="{FF2B5EF4-FFF2-40B4-BE49-F238E27FC236}">
                <a16:creationId xmlns:a16="http://schemas.microsoft.com/office/drawing/2014/main" id="{934BEEAF-CBFC-4EB1-9F10-C4BC58913927}"/>
              </a:ext>
            </a:extLst>
          </p:cNvPr>
          <p:cNvSpPr>
            <a:spLocks noGrp="1"/>
          </p:cNvSpPr>
          <p:nvPr>
            <p:ph idx="1"/>
          </p:nvPr>
        </p:nvSpPr>
        <p:spPr>
          <a:xfrm>
            <a:off x="2483195" y="1540189"/>
            <a:ext cx="8915400" cy="4796476"/>
          </a:xfrm>
        </p:spPr>
        <p:txBody>
          <a:bodyPr>
            <a:normAutofit lnSpcReduction="10000"/>
          </a:bodyPr>
          <a:lstStyle/>
          <a:p>
            <a:pPr marL="0" indent="0" algn="just">
              <a:spcBef>
                <a:spcPts val="1200"/>
              </a:spcBef>
              <a:spcAft>
                <a:spcPts val="1200"/>
              </a:spcAft>
              <a:buNone/>
            </a:pPr>
            <a:r>
              <a:rPr lang="en-US" sz="2800" b="1" dirty="0">
                <a:solidFill>
                  <a:schemeClr val="tx2"/>
                </a:solidFill>
                <a:latin typeface="Verdana" pitchFamily="34" charset="0"/>
                <a:ea typeface="Verdana" pitchFamily="34" charset="0"/>
                <a:cs typeface="Verdana" pitchFamily="34" charset="0"/>
              </a:rPr>
              <a:t>Audit Planning</a:t>
            </a:r>
          </a:p>
          <a:p>
            <a:pPr marL="0" indent="0" algn="just">
              <a:spcBef>
                <a:spcPts val="1200"/>
              </a:spcBef>
              <a:spcAft>
                <a:spcPts val="1200"/>
              </a:spcAft>
              <a:buNone/>
            </a:pPr>
            <a:r>
              <a:rPr lang="en-US" sz="2800" b="1" dirty="0">
                <a:solidFill>
                  <a:schemeClr val="tx2"/>
                </a:solidFill>
                <a:latin typeface="Verdana" pitchFamily="34" charset="0"/>
                <a:ea typeface="Verdana" pitchFamily="34" charset="0"/>
                <a:cs typeface="Verdana" pitchFamily="34" charset="0"/>
              </a:rPr>
              <a:t>  - Ethical Compliance</a:t>
            </a:r>
          </a:p>
          <a:p>
            <a:pPr marL="0" indent="0" algn="just">
              <a:spcBef>
                <a:spcPts val="1200"/>
              </a:spcBef>
              <a:spcAft>
                <a:spcPts val="1200"/>
              </a:spcAft>
              <a:buNone/>
            </a:pPr>
            <a:r>
              <a:rPr lang="en-US" sz="2800" b="1" dirty="0">
                <a:solidFill>
                  <a:schemeClr val="tx2"/>
                </a:solidFill>
                <a:latin typeface="Verdana" pitchFamily="34" charset="0"/>
                <a:ea typeface="Verdana" pitchFamily="34" charset="0"/>
                <a:cs typeface="Verdana" pitchFamily="34" charset="0"/>
              </a:rPr>
              <a:t>  - Compliance with Standards on Auditing</a:t>
            </a:r>
          </a:p>
          <a:p>
            <a:pPr marL="0" indent="0" algn="just">
              <a:spcBef>
                <a:spcPts val="1200"/>
              </a:spcBef>
              <a:spcAft>
                <a:spcPts val="1200"/>
              </a:spcAft>
              <a:buNone/>
            </a:pPr>
            <a:r>
              <a:rPr lang="en-US" sz="2800" b="1" dirty="0">
                <a:solidFill>
                  <a:schemeClr val="tx2"/>
                </a:solidFill>
                <a:latin typeface="Verdana" pitchFamily="34" charset="0"/>
                <a:ea typeface="Verdana" pitchFamily="34" charset="0"/>
                <a:cs typeface="Verdana" pitchFamily="34" charset="0"/>
              </a:rPr>
              <a:t>  - Compliance with Guidance Note</a:t>
            </a:r>
          </a:p>
          <a:p>
            <a:pPr marL="0" indent="0" algn="just">
              <a:spcBef>
                <a:spcPts val="1200"/>
              </a:spcBef>
              <a:spcAft>
                <a:spcPts val="1200"/>
              </a:spcAft>
              <a:buNone/>
            </a:pPr>
            <a:r>
              <a:rPr lang="en-US" sz="2800" b="1" dirty="0">
                <a:solidFill>
                  <a:schemeClr val="tx2"/>
                </a:solidFill>
                <a:latin typeface="Verdana" pitchFamily="34" charset="0"/>
                <a:ea typeface="Verdana" pitchFamily="34" charset="0"/>
                <a:cs typeface="Verdana" pitchFamily="34" charset="0"/>
              </a:rPr>
              <a:t>Advances</a:t>
            </a:r>
          </a:p>
          <a:p>
            <a:pPr marL="0" indent="0" algn="just">
              <a:spcBef>
                <a:spcPts val="1200"/>
              </a:spcBef>
              <a:spcAft>
                <a:spcPts val="1200"/>
              </a:spcAft>
              <a:buNone/>
            </a:pPr>
            <a:r>
              <a:rPr lang="en-US" sz="2800" b="1" dirty="0">
                <a:solidFill>
                  <a:schemeClr val="tx2"/>
                </a:solidFill>
                <a:latin typeface="Verdana" pitchFamily="34" charset="0"/>
                <a:ea typeface="Verdana" pitchFamily="34" charset="0"/>
                <a:cs typeface="Verdana" pitchFamily="34" charset="0"/>
              </a:rPr>
              <a:t>Long Form Audit Report</a:t>
            </a:r>
          </a:p>
          <a:p>
            <a:pPr marL="0" indent="0" algn="just">
              <a:spcBef>
                <a:spcPts val="1200"/>
              </a:spcBef>
              <a:spcAft>
                <a:spcPts val="1200"/>
              </a:spcAft>
              <a:buNone/>
            </a:pPr>
            <a:r>
              <a:rPr lang="en-US" sz="2800" b="1" dirty="0">
                <a:solidFill>
                  <a:schemeClr val="tx2"/>
                </a:solidFill>
                <a:latin typeface="Verdana" pitchFamily="34" charset="0"/>
                <a:ea typeface="Verdana" pitchFamily="34" charset="0"/>
                <a:cs typeface="Verdana" pitchFamily="34" charset="0"/>
              </a:rPr>
              <a:t>Documentation</a:t>
            </a:r>
          </a:p>
          <a:p>
            <a:pPr marL="0" indent="0" algn="just">
              <a:spcBef>
                <a:spcPts val="1200"/>
              </a:spcBef>
              <a:spcAft>
                <a:spcPts val="1200"/>
              </a:spcAft>
              <a:buNone/>
            </a:pPr>
            <a:endParaRPr lang="en-US" sz="2800" b="1" dirty="0">
              <a:solidFill>
                <a:schemeClr val="tx2"/>
              </a:solidFill>
              <a:latin typeface="Verdana" pitchFamily="34" charset="0"/>
              <a:ea typeface="Verdana" pitchFamily="34" charset="0"/>
              <a:cs typeface="Verdana" pitchFamily="34" charset="0"/>
            </a:endParaRPr>
          </a:p>
          <a:p>
            <a:pPr marL="0" indent="0" algn="just">
              <a:spcBef>
                <a:spcPts val="1200"/>
              </a:spcBef>
              <a:spcAft>
                <a:spcPts val="1200"/>
              </a:spcAft>
              <a:buNone/>
            </a:pPr>
            <a:endParaRPr lang="en-US" sz="2800" b="1" dirty="0">
              <a:solidFill>
                <a:schemeClr val="tx2"/>
              </a:solidFill>
              <a:latin typeface="Verdana" pitchFamily="34" charset="0"/>
              <a:ea typeface="Verdana" pitchFamily="34" charset="0"/>
              <a:cs typeface="Verdana" pitchFamily="34" charset="0"/>
            </a:endParaRPr>
          </a:p>
        </p:txBody>
      </p:sp>
      <p:sp>
        <p:nvSpPr>
          <p:cNvPr id="4" name="Slide Number Placeholder 3">
            <a:extLst>
              <a:ext uri="{FF2B5EF4-FFF2-40B4-BE49-F238E27FC236}">
                <a16:creationId xmlns:a16="http://schemas.microsoft.com/office/drawing/2014/main" id="{EAF9C9A6-57C4-4B9F-BDF9-9BC5779D929E}"/>
              </a:ext>
            </a:extLst>
          </p:cNvPr>
          <p:cNvSpPr>
            <a:spLocks noGrp="1"/>
          </p:cNvSpPr>
          <p:nvPr>
            <p:ph type="sldNum" sz="quarter" idx="12"/>
          </p:nvPr>
        </p:nvSpPr>
        <p:spPr>
          <a:xfrm>
            <a:off x="531812" y="787782"/>
            <a:ext cx="779767" cy="365125"/>
          </a:xfrm>
        </p:spPr>
        <p:txBody>
          <a:bodyPr/>
          <a:lstStyle/>
          <a:p>
            <a:fld id="{D57F1E4F-1CFF-5643-939E-217C01CDF565}" type="slidenum">
              <a:rPr lang="en-US" smtClean="0"/>
              <a:pPr/>
              <a:t>24</a:t>
            </a:fld>
            <a:endParaRPr lang="en-US" dirty="0"/>
          </a:p>
        </p:txBody>
      </p:sp>
      <p:pic>
        <p:nvPicPr>
          <p:cNvPr id="5" name="t58131115" descr="http://cdn7.fotosearch.com/bthumb/CSP/CSP622/k6228245.jpg">
            <a:extLst>
              <a:ext uri="{FF2B5EF4-FFF2-40B4-BE49-F238E27FC236}">
                <a16:creationId xmlns:a16="http://schemas.microsoft.com/office/drawing/2014/main" id="{7FEA6E7D-96D0-45CB-B18C-06D6C1851E6A}"/>
              </a:ext>
            </a:extLst>
          </p:cNvPr>
          <p:cNvPicPr>
            <a:picLocks noChangeAspect="1" noChangeArrowheads="1"/>
          </p:cNvPicPr>
          <p:nvPr/>
        </p:nvPicPr>
        <p:blipFill>
          <a:blip r:embed="rId2"/>
          <a:srcRect/>
          <a:stretch>
            <a:fillRect/>
          </a:stretch>
        </p:blipFill>
        <p:spPr bwMode="auto">
          <a:xfrm>
            <a:off x="9459913" y="0"/>
            <a:ext cx="2732087" cy="2060575"/>
          </a:xfrm>
          <a:prstGeom prst="rect">
            <a:avLst/>
          </a:prstGeom>
          <a:noFill/>
          <a:ln w="9525">
            <a:noFill/>
            <a:miter lim="800000"/>
            <a:headEnd/>
            <a:tailEnd/>
          </a:ln>
        </p:spPr>
      </p:pic>
      <p:sp>
        <p:nvSpPr>
          <p:cNvPr id="6" name="Footer Placeholder 3">
            <a:extLst>
              <a:ext uri="{FF2B5EF4-FFF2-40B4-BE49-F238E27FC236}">
                <a16:creationId xmlns:a16="http://schemas.microsoft.com/office/drawing/2014/main" id="{7D1473E3-4576-4696-9191-2A722FA8C502}"/>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9" name="Rectangle: Rounded Corners 8">
            <a:extLst>
              <a:ext uri="{FF2B5EF4-FFF2-40B4-BE49-F238E27FC236}">
                <a16:creationId xmlns:a16="http://schemas.microsoft.com/office/drawing/2014/main" id="{1643ACBD-0E50-418A-AE10-EB47F2755AE0}"/>
              </a:ext>
            </a:extLst>
          </p:cNvPr>
          <p:cNvSpPr/>
          <p:nvPr/>
        </p:nvSpPr>
        <p:spPr>
          <a:xfrm>
            <a:off x="2483195" y="4254827"/>
            <a:ext cx="8326582" cy="520386"/>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00293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4CA27-5BEE-44A8-8B45-7A979CEFB6EF}"/>
              </a:ext>
            </a:extLst>
          </p:cNvPr>
          <p:cNvSpPr>
            <a:spLocks noGrp="1"/>
          </p:cNvSpPr>
          <p:nvPr>
            <p:ph type="title"/>
          </p:nvPr>
        </p:nvSpPr>
        <p:spPr>
          <a:xfrm>
            <a:off x="2592924" y="107774"/>
            <a:ext cx="8911687" cy="699723"/>
          </a:xfrm>
        </p:spPr>
        <p:txBody>
          <a:bodyPr/>
          <a:lstStyle/>
          <a:p>
            <a:pPr algn="ctr"/>
            <a:r>
              <a:rPr lang="en-US" b="1" dirty="0">
                <a:solidFill>
                  <a:schemeClr val="accent4">
                    <a:lumMod val="75000"/>
                  </a:schemeClr>
                </a:solidFill>
              </a:rPr>
              <a:t>Types of Advances</a:t>
            </a:r>
            <a:endParaRPr lang="en-IN" dirty="0"/>
          </a:p>
        </p:txBody>
      </p:sp>
      <p:sp>
        <p:nvSpPr>
          <p:cNvPr id="3" name="Content Placeholder 2">
            <a:extLst>
              <a:ext uri="{FF2B5EF4-FFF2-40B4-BE49-F238E27FC236}">
                <a16:creationId xmlns:a16="http://schemas.microsoft.com/office/drawing/2014/main" id="{4E775278-00D4-4651-BE51-CF771F0A27C6}"/>
              </a:ext>
            </a:extLst>
          </p:cNvPr>
          <p:cNvSpPr>
            <a:spLocks noGrp="1"/>
          </p:cNvSpPr>
          <p:nvPr>
            <p:ph idx="1"/>
          </p:nvPr>
        </p:nvSpPr>
        <p:spPr>
          <a:xfrm>
            <a:off x="1782305" y="915234"/>
            <a:ext cx="10027403" cy="5577006"/>
          </a:xfrm>
        </p:spPr>
        <p:txBody>
          <a:bodyPr>
            <a:noAutofit/>
          </a:bodyPr>
          <a:lstStyle/>
          <a:p>
            <a:pPr marL="0" indent="0">
              <a:buNone/>
            </a:pPr>
            <a:r>
              <a:rPr lang="en-US" sz="2500" b="1" u="sng" dirty="0">
                <a:solidFill>
                  <a:schemeClr val="tx2"/>
                </a:solidFill>
                <a:latin typeface="Verdana" pitchFamily="34" charset="0"/>
                <a:ea typeface="Verdana" pitchFamily="34" charset="0"/>
                <a:cs typeface="Verdana" pitchFamily="34" charset="0"/>
              </a:rPr>
              <a:t>Fund Based</a:t>
            </a:r>
            <a:r>
              <a:rPr lang="en-US" sz="2500" b="1" dirty="0">
                <a:solidFill>
                  <a:schemeClr val="tx2"/>
                </a:solidFill>
                <a:latin typeface="Verdana" pitchFamily="34" charset="0"/>
                <a:ea typeface="Verdana" pitchFamily="34" charset="0"/>
                <a:cs typeface="Verdana" pitchFamily="34" charset="0"/>
              </a:rPr>
              <a:t> – Outflow of Funds immediate</a:t>
            </a:r>
          </a:p>
          <a:p>
            <a:pPr marL="0" indent="0">
              <a:buNone/>
            </a:pPr>
            <a:r>
              <a:rPr lang="en-US" sz="2500" b="1" u="sng" dirty="0">
                <a:solidFill>
                  <a:schemeClr val="tx2"/>
                </a:solidFill>
                <a:latin typeface="Verdana" pitchFamily="34" charset="0"/>
                <a:ea typeface="Verdana" pitchFamily="34" charset="0"/>
                <a:cs typeface="Verdana" pitchFamily="34" charset="0"/>
              </a:rPr>
              <a:t>Cash Credit </a:t>
            </a:r>
            <a:r>
              <a:rPr lang="en-US" sz="2500" b="1" dirty="0">
                <a:solidFill>
                  <a:schemeClr val="tx2"/>
                </a:solidFill>
                <a:latin typeface="Verdana" pitchFamily="34" charset="0"/>
                <a:ea typeface="Verdana" pitchFamily="34" charset="0"/>
                <a:cs typeface="Verdana" pitchFamily="34" charset="0"/>
              </a:rPr>
              <a:t>– </a:t>
            </a:r>
            <a:r>
              <a:rPr lang="en-US" sz="2500" dirty="0">
                <a:solidFill>
                  <a:schemeClr val="tx2"/>
                </a:solidFill>
                <a:latin typeface="Verdana" pitchFamily="34" charset="0"/>
                <a:ea typeface="Verdana" pitchFamily="34" charset="0"/>
                <a:cs typeface="Verdana" pitchFamily="34" charset="0"/>
              </a:rPr>
              <a:t>Clean, Hypothecation</a:t>
            </a:r>
            <a:endParaRPr lang="en-US" sz="2500" b="1" dirty="0">
              <a:solidFill>
                <a:schemeClr val="tx2"/>
              </a:solidFill>
              <a:latin typeface="Verdana" pitchFamily="34" charset="0"/>
              <a:ea typeface="Verdana" pitchFamily="34" charset="0"/>
              <a:cs typeface="Verdana" pitchFamily="34" charset="0"/>
            </a:endParaRPr>
          </a:p>
          <a:p>
            <a:pPr marL="0" indent="0">
              <a:buNone/>
            </a:pPr>
            <a:r>
              <a:rPr lang="en-US" sz="2500" b="1" u="sng" dirty="0">
                <a:solidFill>
                  <a:schemeClr val="tx2"/>
                </a:solidFill>
                <a:latin typeface="Verdana" pitchFamily="34" charset="0"/>
                <a:ea typeface="Verdana" pitchFamily="34" charset="0"/>
                <a:cs typeface="Verdana" pitchFamily="34" charset="0"/>
              </a:rPr>
              <a:t>Overdrafts</a:t>
            </a:r>
            <a:r>
              <a:rPr lang="en-US" sz="2500" b="1" dirty="0">
                <a:solidFill>
                  <a:schemeClr val="tx2"/>
                </a:solidFill>
                <a:latin typeface="Verdana" pitchFamily="34" charset="0"/>
                <a:ea typeface="Verdana" pitchFamily="34" charset="0"/>
                <a:cs typeface="Verdana" pitchFamily="34" charset="0"/>
              </a:rPr>
              <a:t> – </a:t>
            </a:r>
            <a:r>
              <a:rPr lang="en-US" sz="2500" dirty="0">
                <a:solidFill>
                  <a:schemeClr val="tx2"/>
                </a:solidFill>
                <a:latin typeface="Verdana" pitchFamily="34" charset="0"/>
                <a:ea typeface="Verdana" pitchFamily="34" charset="0"/>
                <a:cs typeface="Verdana" pitchFamily="34" charset="0"/>
              </a:rPr>
              <a:t>Secured/Unsecured</a:t>
            </a:r>
          </a:p>
          <a:p>
            <a:pPr marL="0" indent="0" algn="just">
              <a:buNone/>
            </a:pPr>
            <a:r>
              <a:rPr lang="en-US" sz="2500" b="1" u="sng" dirty="0">
                <a:solidFill>
                  <a:schemeClr val="tx2"/>
                </a:solidFill>
                <a:latin typeface="Verdana" pitchFamily="34" charset="0"/>
                <a:ea typeface="Verdana" pitchFamily="34" charset="0"/>
                <a:cs typeface="Verdana" pitchFamily="34" charset="0"/>
              </a:rPr>
              <a:t>Term Loans</a:t>
            </a:r>
            <a:r>
              <a:rPr lang="en-US" sz="2500" b="1" dirty="0">
                <a:solidFill>
                  <a:schemeClr val="tx2"/>
                </a:solidFill>
                <a:latin typeface="Verdana" pitchFamily="34" charset="0"/>
                <a:ea typeface="Verdana" pitchFamily="34" charset="0"/>
                <a:cs typeface="Verdana" pitchFamily="34" charset="0"/>
              </a:rPr>
              <a:t> – </a:t>
            </a:r>
            <a:r>
              <a:rPr lang="en-US" sz="2500" dirty="0">
                <a:solidFill>
                  <a:schemeClr val="tx2"/>
                </a:solidFill>
                <a:latin typeface="Verdana" pitchFamily="34" charset="0"/>
                <a:ea typeface="Verdana" pitchFamily="34" charset="0"/>
                <a:cs typeface="Verdana" pitchFamily="34" charset="0"/>
              </a:rPr>
              <a:t>Fixed Period / Asset Created</a:t>
            </a:r>
          </a:p>
          <a:p>
            <a:pPr marL="0" indent="0" algn="just">
              <a:buNone/>
            </a:pPr>
            <a:r>
              <a:rPr lang="en-US" sz="2500" b="1" u="sng" dirty="0">
                <a:solidFill>
                  <a:schemeClr val="tx2"/>
                </a:solidFill>
                <a:latin typeface="Verdana" pitchFamily="34" charset="0"/>
                <a:ea typeface="Verdana" pitchFamily="34" charset="0"/>
                <a:cs typeface="Verdana" pitchFamily="34" charset="0"/>
              </a:rPr>
              <a:t>WCTL</a:t>
            </a:r>
            <a:r>
              <a:rPr lang="en-US" sz="2500" b="1" dirty="0">
                <a:solidFill>
                  <a:schemeClr val="tx2"/>
                </a:solidFill>
                <a:latin typeface="Verdana" pitchFamily="34" charset="0"/>
                <a:ea typeface="Verdana" pitchFamily="34" charset="0"/>
                <a:cs typeface="Verdana" pitchFamily="34" charset="0"/>
              </a:rPr>
              <a:t> – </a:t>
            </a:r>
            <a:r>
              <a:rPr lang="en-US" sz="2500" dirty="0">
                <a:solidFill>
                  <a:schemeClr val="tx2"/>
                </a:solidFill>
                <a:latin typeface="Verdana" pitchFamily="34" charset="0"/>
                <a:ea typeface="Verdana" pitchFamily="34" charset="0"/>
                <a:cs typeface="Verdana" pitchFamily="34" charset="0"/>
              </a:rPr>
              <a:t>Fixed Period/Renewable</a:t>
            </a:r>
          </a:p>
          <a:p>
            <a:pPr marL="0" indent="0" algn="just">
              <a:buNone/>
            </a:pPr>
            <a:r>
              <a:rPr lang="en-US" sz="2500" b="1" u="sng" dirty="0">
                <a:solidFill>
                  <a:schemeClr val="tx2"/>
                </a:solidFill>
                <a:latin typeface="Verdana" pitchFamily="34" charset="0"/>
                <a:ea typeface="Verdana" pitchFamily="34" charset="0"/>
                <a:cs typeface="Verdana" pitchFamily="34" charset="0"/>
              </a:rPr>
              <a:t>Bills</a:t>
            </a:r>
            <a:r>
              <a:rPr lang="en-US" sz="2500" b="1" dirty="0">
                <a:solidFill>
                  <a:schemeClr val="tx2"/>
                </a:solidFill>
                <a:latin typeface="Verdana" pitchFamily="34" charset="0"/>
                <a:ea typeface="Verdana" pitchFamily="34" charset="0"/>
                <a:cs typeface="Verdana" pitchFamily="34" charset="0"/>
              </a:rPr>
              <a:t> – </a:t>
            </a:r>
            <a:r>
              <a:rPr lang="en-US" sz="2500" dirty="0">
                <a:solidFill>
                  <a:schemeClr val="tx2"/>
                </a:solidFill>
                <a:latin typeface="Verdana" pitchFamily="34" charset="0"/>
                <a:ea typeface="Verdana" pitchFamily="34" charset="0"/>
                <a:cs typeface="Verdana" pitchFamily="34" charset="0"/>
              </a:rPr>
              <a:t>Purchase/Discounted or Collection</a:t>
            </a:r>
          </a:p>
          <a:p>
            <a:pPr marL="0" indent="0" algn="just">
              <a:buNone/>
            </a:pPr>
            <a:r>
              <a:rPr lang="en-US" sz="2500" b="1" u="sng" dirty="0">
                <a:solidFill>
                  <a:schemeClr val="tx2"/>
                </a:solidFill>
                <a:latin typeface="Verdana" pitchFamily="34" charset="0"/>
                <a:ea typeface="Verdana" pitchFamily="34" charset="0"/>
                <a:cs typeface="Verdana" pitchFamily="34" charset="0"/>
              </a:rPr>
              <a:t>Exports Credit </a:t>
            </a:r>
            <a:r>
              <a:rPr lang="en-US" sz="2500" b="1" dirty="0">
                <a:solidFill>
                  <a:schemeClr val="tx2"/>
                </a:solidFill>
                <a:latin typeface="Verdana" pitchFamily="34" charset="0"/>
                <a:ea typeface="Verdana" pitchFamily="34" charset="0"/>
                <a:cs typeface="Verdana" pitchFamily="34" charset="0"/>
              </a:rPr>
              <a:t>– </a:t>
            </a:r>
            <a:r>
              <a:rPr lang="en-US" sz="2500" dirty="0">
                <a:solidFill>
                  <a:schemeClr val="tx2"/>
                </a:solidFill>
                <a:latin typeface="Verdana" pitchFamily="34" charset="0"/>
                <a:ea typeface="Verdana" pitchFamily="34" charset="0"/>
                <a:cs typeface="Verdana" pitchFamily="34" charset="0"/>
              </a:rPr>
              <a:t>Pre/Post Shipment</a:t>
            </a:r>
          </a:p>
          <a:p>
            <a:pPr marL="0" indent="0" algn="just">
              <a:buNone/>
            </a:pPr>
            <a:r>
              <a:rPr lang="en-US" sz="2500" b="1" u="sng" dirty="0">
                <a:solidFill>
                  <a:schemeClr val="tx2"/>
                </a:solidFill>
                <a:latin typeface="Verdana" pitchFamily="34" charset="0"/>
                <a:ea typeface="Verdana" pitchFamily="34" charset="0"/>
                <a:cs typeface="Verdana" pitchFamily="34" charset="0"/>
              </a:rPr>
              <a:t>Imports Credit</a:t>
            </a:r>
            <a:r>
              <a:rPr lang="en-US" sz="2500" b="1" dirty="0">
                <a:solidFill>
                  <a:schemeClr val="tx2"/>
                </a:solidFill>
                <a:latin typeface="Verdana" pitchFamily="34" charset="0"/>
                <a:ea typeface="Verdana" pitchFamily="34" charset="0"/>
                <a:cs typeface="Verdana" pitchFamily="34" charset="0"/>
              </a:rPr>
              <a:t> – </a:t>
            </a:r>
            <a:r>
              <a:rPr lang="en-US" sz="2500" dirty="0">
                <a:solidFill>
                  <a:schemeClr val="tx2"/>
                </a:solidFill>
                <a:latin typeface="Verdana" pitchFamily="34" charset="0"/>
                <a:ea typeface="Verdana" pitchFamily="34" charset="0"/>
                <a:cs typeface="Verdana" pitchFamily="34" charset="0"/>
              </a:rPr>
              <a:t>Capital Goods/RM</a:t>
            </a:r>
          </a:p>
          <a:p>
            <a:pPr marL="0" indent="0" algn="just">
              <a:buNone/>
            </a:pPr>
            <a:r>
              <a:rPr lang="en-US" sz="2500" b="1" u="sng" dirty="0">
                <a:solidFill>
                  <a:schemeClr val="tx2"/>
                </a:solidFill>
                <a:latin typeface="Verdana" pitchFamily="34" charset="0"/>
                <a:ea typeface="Verdana" pitchFamily="34" charset="0"/>
                <a:cs typeface="Verdana" pitchFamily="34" charset="0"/>
              </a:rPr>
              <a:t>Non Fund</a:t>
            </a:r>
            <a:r>
              <a:rPr lang="en-US" sz="2500" b="1" dirty="0">
                <a:solidFill>
                  <a:schemeClr val="tx2"/>
                </a:solidFill>
                <a:latin typeface="Verdana" pitchFamily="34" charset="0"/>
                <a:ea typeface="Verdana" pitchFamily="34" charset="0"/>
                <a:cs typeface="Verdana" pitchFamily="34" charset="0"/>
              </a:rPr>
              <a:t> </a:t>
            </a:r>
            <a:r>
              <a:rPr lang="en-US" sz="2500" b="1" u="sng" dirty="0">
                <a:solidFill>
                  <a:schemeClr val="tx2"/>
                </a:solidFill>
                <a:latin typeface="Verdana" pitchFamily="34" charset="0"/>
                <a:ea typeface="Verdana" pitchFamily="34" charset="0"/>
                <a:cs typeface="Verdana" pitchFamily="34" charset="0"/>
              </a:rPr>
              <a:t>Based </a:t>
            </a:r>
            <a:r>
              <a:rPr lang="en-US" sz="2500" b="1" dirty="0">
                <a:solidFill>
                  <a:schemeClr val="tx2"/>
                </a:solidFill>
                <a:latin typeface="Verdana" pitchFamily="34" charset="0"/>
                <a:ea typeface="Verdana" pitchFamily="34" charset="0"/>
                <a:cs typeface="Verdana" pitchFamily="34" charset="0"/>
              </a:rPr>
              <a:t>– Outflow of Funds not immediate</a:t>
            </a:r>
          </a:p>
          <a:p>
            <a:pPr marL="0" indent="0" algn="just">
              <a:buNone/>
            </a:pPr>
            <a:r>
              <a:rPr lang="en-US" sz="2500" dirty="0">
                <a:solidFill>
                  <a:schemeClr val="tx2"/>
                </a:solidFill>
                <a:latin typeface="Verdana" pitchFamily="34" charset="0"/>
                <a:ea typeface="Verdana" pitchFamily="34" charset="0"/>
                <a:cs typeface="Verdana" pitchFamily="34" charset="0"/>
              </a:rPr>
              <a:t>Letter of Credit (LC)/ Letter of Guarantee (LG/BG)/ Letter of Comfort (LoC)/ Buyers Credit (BC)/ Standby Letter of Credit (SBLC)/ Deferred Payment Guarantee (DPG)</a:t>
            </a:r>
          </a:p>
        </p:txBody>
      </p:sp>
      <p:sp>
        <p:nvSpPr>
          <p:cNvPr id="4" name="Slide Number Placeholder 3">
            <a:extLst>
              <a:ext uri="{FF2B5EF4-FFF2-40B4-BE49-F238E27FC236}">
                <a16:creationId xmlns:a16="http://schemas.microsoft.com/office/drawing/2014/main" id="{EC63E73E-3243-4564-8B62-A509064D169D}"/>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
        <p:nvSpPr>
          <p:cNvPr id="5" name="Footer Placeholder 3">
            <a:extLst>
              <a:ext uri="{FF2B5EF4-FFF2-40B4-BE49-F238E27FC236}">
                <a16:creationId xmlns:a16="http://schemas.microsoft.com/office/drawing/2014/main" id="{E32AAE7B-EFEF-4A59-A15F-EA4C78D600DC}"/>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407679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blinds(horizontal)">
                                      <p:cBhvr>
                                        <p:cTn id="12" dur="500"/>
                                        <p:tgtEl>
                                          <p:spTgt spid="3">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nodeType="clickEffect">
                                  <p:stCondLst>
                                    <p:cond delay="0"/>
                                  </p:stCondLst>
                                  <p:childTnLst>
                                    <p:animClr clrSpc="rgb" dir="cw">
                                      <p:cBhvr override="childStyle">
                                        <p:cTn id="16" dur="2000" fill="hold"/>
                                        <p:tgtEl>
                                          <p:spTgt spid="3">
                                            <p:txEl>
                                              <p:pRg st="0" end="0"/>
                                            </p:txEl>
                                          </p:spTgt>
                                        </p:tgtEl>
                                        <p:attrNameLst>
                                          <p:attrName>style.color</p:attrName>
                                        </p:attrNameLst>
                                      </p:cBhvr>
                                      <p:to>
                                        <a:srgbClr val="691DD9"/>
                                      </p:to>
                                    </p:animClr>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blinds(horizontal)">
                                      <p:cBhvr>
                                        <p:cTn id="21" dur="500"/>
                                        <p:tgtEl>
                                          <p:spTgt spid="3">
                                            <p:txEl>
                                              <p:pRg st="1" end="1"/>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linds(horizontal)">
                                      <p:cBhvr>
                                        <p:cTn id="24" dur="500"/>
                                        <p:tgtEl>
                                          <p:spTgt spid="3">
                                            <p:txEl>
                                              <p:pRg st="2" end="2"/>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linds(horizontal)">
                                      <p:cBhvr>
                                        <p:cTn id="30" dur="500"/>
                                        <p:tgtEl>
                                          <p:spTgt spid="3">
                                            <p:txEl>
                                              <p:pRg st="4" end="4"/>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linds(horizontal)">
                                      <p:cBhvr>
                                        <p:cTn id="33" dur="500"/>
                                        <p:tgtEl>
                                          <p:spTgt spid="3">
                                            <p:txEl>
                                              <p:pRg st="5" end="5"/>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blinds(horizontal)">
                                      <p:cBhvr>
                                        <p:cTn id="36" dur="500"/>
                                        <p:tgtEl>
                                          <p:spTgt spid="3">
                                            <p:txEl>
                                              <p:pRg st="6" end="6"/>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blinds(horizontal)">
                                      <p:cBhvr>
                                        <p:cTn id="39" dur="5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mph" presetSubtype="2" fill="hold" nodeType="clickEffect">
                                  <p:stCondLst>
                                    <p:cond delay="0"/>
                                  </p:stCondLst>
                                  <p:childTnLst>
                                    <p:animClr clrSpc="rgb" dir="cw">
                                      <p:cBhvr override="childStyle">
                                        <p:cTn id="43" dur="2000" fill="hold"/>
                                        <p:tgtEl>
                                          <p:spTgt spid="3">
                                            <p:txEl>
                                              <p:pRg st="8" end="8"/>
                                            </p:txEl>
                                          </p:spTgt>
                                        </p:tgtEl>
                                        <p:attrNameLst>
                                          <p:attrName>style.color</p:attrName>
                                        </p:attrNameLst>
                                      </p:cBhvr>
                                      <p:to>
                                        <a:srgbClr val="691DD9"/>
                                      </p:to>
                                    </p:animClr>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blinds(horizontal)">
                                      <p:cBhvr>
                                        <p:cTn id="4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4CA27-5BEE-44A8-8B45-7A979CEFB6EF}"/>
              </a:ext>
            </a:extLst>
          </p:cNvPr>
          <p:cNvSpPr>
            <a:spLocks noGrp="1"/>
          </p:cNvSpPr>
          <p:nvPr>
            <p:ph type="title"/>
          </p:nvPr>
        </p:nvSpPr>
        <p:spPr>
          <a:xfrm>
            <a:off x="2592924" y="107774"/>
            <a:ext cx="8911687" cy="699723"/>
          </a:xfrm>
        </p:spPr>
        <p:txBody>
          <a:bodyPr/>
          <a:lstStyle/>
          <a:p>
            <a:pPr algn="ctr"/>
            <a:r>
              <a:rPr lang="en-US" b="1" dirty="0">
                <a:solidFill>
                  <a:schemeClr val="accent4">
                    <a:lumMod val="75000"/>
                  </a:schemeClr>
                </a:solidFill>
              </a:rPr>
              <a:t>Types of Advances</a:t>
            </a:r>
            <a:endParaRPr lang="en-IN" dirty="0"/>
          </a:p>
        </p:txBody>
      </p:sp>
      <p:sp>
        <p:nvSpPr>
          <p:cNvPr id="3" name="Content Placeholder 2">
            <a:extLst>
              <a:ext uri="{FF2B5EF4-FFF2-40B4-BE49-F238E27FC236}">
                <a16:creationId xmlns:a16="http://schemas.microsoft.com/office/drawing/2014/main" id="{4E775278-00D4-4651-BE51-CF771F0A27C6}"/>
              </a:ext>
            </a:extLst>
          </p:cNvPr>
          <p:cNvSpPr>
            <a:spLocks noGrp="1"/>
          </p:cNvSpPr>
          <p:nvPr>
            <p:ph idx="1"/>
          </p:nvPr>
        </p:nvSpPr>
        <p:spPr>
          <a:xfrm>
            <a:off x="1782305" y="915234"/>
            <a:ext cx="10027403" cy="5577006"/>
          </a:xfrm>
        </p:spPr>
        <p:txBody>
          <a:bodyPr>
            <a:noAutofit/>
          </a:bodyPr>
          <a:lstStyle/>
          <a:p>
            <a:pPr marL="0" indent="0">
              <a:buNone/>
            </a:pPr>
            <a:r>
              <a:rPr lang="en-US" sz="2500" b="1" dirty="0">
                <a:solidFill>
                  <a:schemeClr val="tx2"/>
                </a:solidFill>
                <a:latin typeface="Verdana" pitchFamily="34" charset="0"/>
                <a:ea typeface="Verdana" pitchFamily="34" charset="0"/>
                <a:cs typeface="Verdana" pitchFamily="34" charset="0"/>
              </a:rPr>
              <a:t>Security wise Classification</a:t>
            </a:r>
          </a:p>
          <a:p>
            <a:pPr marL="0" indent="0">
              <a:buNone/>
            </a:pPr>
            <a:r>
              <a:rPr lang="en-US" sz="2500" dirty="0">
                <a:solidFill>
                  <a:schemeClr val="tx2"/>
                </a:solidFill>
                <a:latin typeface="Verdana" pitchFamily="34" charset="0"/>
                <a:ea typeface="Verdana" pitchFamily="34" charset="0"/>
                <a:cs typeface="Verdana" pitchFamily="34" charset="0"/>
              </a:rPr>
              <a:t>Secured (Prime / Collateral) (Tangible / Intangible) (Hypothecation, Pledge, Mortgage, Assignment)</a:t>
            </a:r>
          </a:p>
          <a:p>
            <a:pPr marL="0" indent="0">
              <a:buNone/>
            </a:pPr>
            <a:endParaRPr lang="en-US" sz="2500" dirty="0">
              <a:solidFill>
                <a:schemeClr val="tx2"/>
              </a:solidFill>
              <a:latin typeface="Verdana" pitchFamily="34" charset="0"/>
              <a:ea typeface="Verdana" pitchFamily="34" charset="0"/>
              <a:cs typeface="Verdana" pitchFamily="34" charset="0"/>
            </a:endParaRPr>
          </a:p>
          <a:p>
            <a:pPr marL="0" indent="0">
              <a:buNone/>
            </a:pPr>
            <a:r>
              <a:rPr lang="en-US" sz="2500" dirty="0">
                <a:solidFill>
                  <a:schemeClr val="tx2"/>
                </a:solidFill>
                <a:latin typeface="Verdana" pitchFamily="34" charset="0"/>
                <a:ea typeface="Verdana" pitchFamily="34" charset="0"/>
                <a:cs typeface="Verdana" pitchFamily="34" charset="0"/>
              </a:rPr>
              <a:t>Unsecured</a:t>
            </a:r>
          </a:p>
          <a:p>
            <a:pPr marL="0" indent="0">
              <a:buNone/>
            </a:pPr>
            <a:endParaRPr lang="en-US" sz="2500" dirty="0">
              <a:solidFill>
                <a:schemeClr val="tx2"/>
              </a:solidFill>
              <a:latin typeface="Verdana" pitchFamily="34" charset="0"/>
              <a:ea typeface="Verdana" pitchFamily="34" charset="0"/>
              <a:cs typeface="Verdana" pitchFamily="34" charset="0"/>
            </a:endParaRPr>
          </a:p>
          <a:p>
            <a:pPr marL="0" indent="0">
              <a:buNone/>
            </a:pPr>
            <a:r>
              <a:rPr lang="en-US" sz="2500" b="1" dirty="0">
                <a:solidFill>
                  <a:schemeClr val="tx2"/>
                </a:solidFill>
                <a:latin typeface="Verdana" pitchFamily="34" charset="0"/>
                <a:ea typeface="Verdana" pitchFamily="34" charset="0"/>
                <a:cs typeface="Verdana" pitchFamily="34" charset="0"/>
              </a:rPr>
              <a:t>Sector wise Classification</a:t>
            </a:r>
          </a:p>
          <a:p>
            <a:pPr marL="0" indent="0">
              <a:buNone/>
            </a:pPr>
            <a:r>
              <a:rPr lang="en-US" sz="2500" dirty="0">
                <a:solidFill>
                  <a:schemeClr val="tx2"/>
                </a:solidFill>
                <a:latin typeface="Verdana" pitchFamily="34" charset="0"/>
                <a:ea typeface="Verdana" pitchFamily="34" charset="0"/>
                <a:cs typeface="Verdana" pitchFamily="34" charset="0"/>
              </a:rPr>
              <a:t>Priority Sector Advances – (Agriculture, Education, Housing, Export Credit, MSME, Social Infra, Renewable Energy)</a:t>
            </a:r>
          </a:p>
          <a:p>
            <a:pPr marL="0" indent="0">
              <a:buNone/>
            </a:pPr>
            <a:r>
              <a:rPr lang="en-US" sz="2500" dirty="0">
                <a:solidFill>
                  <a:schemeClr val="tx2"/>
                </a:solidFill>
                <a:latin typeface="Verdana" pitchFamily="34" charset="0"/>
                <a:ea typeface="Verdana" pitchFamily="34" charset="0"/>
                <a:cs typeface="Verdana" pitchFamily="34" charset="0"/>
              </a:rPr>
              <a:t>Other (Non Priority Sector) Advances</a:t>
            </a:r>
          </a:p>
        </p:txBody>
      </p:sp>
      <p:sp>
        <p:nvSpPr>
          <p:cNvPr id="4" name="Slide Number Placeholder 3">
            <a:extLst>
              <a:ext uri="{FF2B5EF4-FFF2-40B4-BE49-F238E27FC236}">
                <a16:creationId xmlns:a16="http://schemas.microsoft.com/office/drawing/2014/main" id="{EC63E73E-3243-4564-8B62-A509064D169D}"/>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
        <p:nvSpPr>
          <p:cNvPr id="5" name="Footer Placeholder 3">
            <a:extLst>
              <a:ext uri="{FF2B5EF4-FFF2-40B4-BE49-F238E27FC236}">
                <a16:creationId xmlns:a16="http://schemas.microsoft.com/office/drawing/2014/main" id="{E32AAE7B-EFEF-4A59-A15F-EA4C78D600DC}"/>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123039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nodeType="clickEffect">
                                  <p:stCondLst>
                                    <p:cond delay="0"/>
                                  </p:stCondLst>
                                  <p:childTnLst>
                                    <p:animClr clrSpc="rgb" dir="cw">
                                      <p:cBhvr override="childStyle">
                                        <p:cTn id="16" dur="2000" fill="hold"/>
                                        <p:tgtEl>
                                          <p:spTgt spid="3">
                                            <p:txEl>
                                              <p:pRg st="0" end="0"/>
                                            </p:txEl>
                                          </p:spTgt>
                                        </p:tgtEl>
                                        <p:attrNameLst>
                                          <p:attrName>style.color</p:attrName>
                                        </p:attrNameLst>
                                      </p:cBhvr>
                                      <p:to>
                                        <a:srgbClr val="691DD9"/>
                                      </p:to>
                                    </p:animClr>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blinds(horizontal)">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linds(horizontal)">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mph" presetSubtype="2" fill="hold" nodeType="clickEffect">
                                  <p:stCondLst>
                                    <p:cond delay="0"/>
                                  </p:stCondLst>
                                  <p:childTnLst>
                                    <p:animClr clrSpc="rgb" dir="cw">
                                      <p:cBhvr override="childStyle">
                                        <p:cTn id="30" dur="2000" fill="hold"/>
                                        <p:tgtEl>
                                          <p:spTgt spid="3">
                                            <p:txEl>
                                              <p:pRg st="5" end="5"/>
                                            </p:txEl>
                                          </p:spTgt>
                                        </p:tgtEl>
                                        <p:attrNameLst>
                                          <p:attrName>style.color</p:attrName>
                                        </p:attrNameLst>
                                      </p:cBhvr>
                                      <p:to>
                                        <a:srgbClr val="691DD9"/>
                                      </p:to>
                                    </p:animClr>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linds(horizontal)">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blinds(horizontal)">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9150626" cy="639762"/>
          </a:xfrm>
        </p:spPr>
        <p:txBody>
          <a:bodyPr>
            <a:normAutofit/>
          </a:bodyPr>
          <a:lstStyle/>
          <a:p>
            <a:pPr algn="ctr"/>
            <a:r>
              <a:rPr lang="en-US" sz="3200" b="1" dirty="0">
                <a:solidFill>
                  <a:schemeClr val="accent4">
                    <a:lumMod val="75000"/>
                  </a:schemeClr>
                </a:solidFill>
              </a:rPr>
              <a:t>Verification of Advances</a:t>
            </a:r>
            <a:endParaRPr lang="en-US" sz="3200" b="1" cap="none" dirty="0">
              <a:solidFill>
                <a:schemeClr val="accent4">
                  <a:lumMod val="75000"/>
                </a:schemeClr>
              </a:solidFill>
            </a:endParaRPr>
          </a:p>
        </p:txBody>
      </p:sp>
      <p:sp>
        <p:nvSpPr>
          <p:cNvPr id="3" name="Content Placeholder 2"/>
          <p:cNvSpPr>
            <a:spLocks noGrp="1"/>
          </p:cNvSpPr>
          <p:nvPr>
            <p:ph sz="quarter" idx="1"/>
          </p:nvPr>
        </p:nvSpPr>
        <p:spPr>
          <a:xfrm>
            <a:off x="1894734" y="886690"/>
            <a:ext cx="9765454" cy="5715000"/>
          </a:xfrm>
        </p:spPr>
        <p:txBody>
          <a:bodyPr>
            <a:noAutofit/>
          </a:bodyPr>
          <a:lstStyle/>
          <a:p>
            <a:pPr marL="4763" indent="-4763" algn="just">
              <a:buNone/>
            </a:pPr>
            <a:r>
              <a:rPr lang="en-US" sz="2800" b="1" dirty="0">
                <a:solidFill>
                  <a:schemeClr val="tx2"/>
                </a:solidFill>
                <a:latin typeface="Verdana" pitchFamily="34" charset="0"/>
                <a:ea typeface="Verdana" pitchFamily="34" charset="0"/>
                <a:cs typeface="Verdana" pitchFamily="34" charset="0"/>
              </a:rPr>
              <a:t>Set up materiality</a:t>
            </a:r>
          </a:p>
          <a:p>
            <a:pPr marL="4763" indent="-4763" algn="just">
              <a:buNone/>
            </a:pPr>
            <a:endParaRPr lang="en-US" sz="2000" b="1" dirty="0">
              <a:solidFill>
                <a:schemeClr val="tx2"/>
              </a:solidFill>
              <a:latin typeface="Verdana" pitchFamily="34" charset="0"/>
              <a:ea typeface="Verdana" pitchFamily="34" charset="0"/>
              <a:cs typeface="Verdana" pitchFamily="34" charset="0"/>
            </a:endParaRPr>
          </a:p>
          <a:p>
            <a:pPr marL="4763" indent="-4763" algn="just">
              <a:buNone/>
            </a:pPr>
            <a:r>
              <a:rPr lang="en-US" sz="2800" b="1" dirty="0">
                <a:solidFill>
                  <a:schemeClr val="tx2"/>
                </a:solidFill>
                <a:latin typeface="Verdana" pitchFamily="34" charset="0"/>
                <a:ea typeface="Verdana" pitchFamily="34" charset="0"/>
                <a:cs typeface="Verdana" pitchFamily="34" charset="0"/>
              </a:rPr>
              <a:t>Selection of Sample</a:t>
            </a:r>
          </a:p>
          <a:p>
            <a:pPr marL="4763" indent="-4763" algn="just">
              <a:buNone/>
            </a:pPr>
            <a:endParaRPr lang="en-US" sz="2000" b="1" dirty="0">
              <a:solidFill>
                <a:schemeClr val="tx2"/>
              </a:solidFill>
              <a:latin typeface="Verdana" pitchFamily="34" charset="0"/>
              <a:ea typeface="Verdana" pitchFamily="34" charset="0"/>
              <a:cs typeface="Verdana" pitchFamily="34" charset="0"/>
            </a:endParaRPr>
          </a:p>
          <a:p>
            <a:pPr marL="4763" indent="-4763" algn="just">
              <a:buNone/>
            </a:pPr>
            <a:r>
              <a:rPr lang="en-US" sz="2800" b="1" dirty="0">
                <a:solidFill>
                  <a:schemeClr val="tx2"/>
                </a:solidFill>
                <a:latin typeface="Verdana" pitchFamily="34" charset="0"/>
                <a:ea typeface="Verdana" pitchFamily="34" charset="0"/>
                <a:cs typeface="Verdana" pitchFamily="34" charset="0"/>
              </a:rPr>
              <a:t>Testing of Sample Selected</a:t>
            </a:r>
          </a:p>
          <a:p>
            <a:pPr marL="4763" indent="-4763" algn="just">
              <a:buNone/>
            </a:pPr>
            <a:endParaRPr lang="en-US" sz="2000" b="1" dirty="0">
              <a:solidFill>
                <a:schemeClr val="tx2"/>
              </a:solidFill>
              <a:latin typeface="Verdana" pitchFamily="34" charset="0"/>
              <a:ea typeface="Verdana" pitchFamily="34" charset="0"/>
              <a:cs typeface="Verdana" pitchFamily="34" charset="0"/>
            </a:endParaRPr>
          </a:p>
          <a:p>
            <a:pPr marL="4763" indent="-4763" algn="just">
              <a:buNone/>
            </a:pPr>
            <a:r>
              <a:rPr lang="en-US" sz="2800" b="1" dirty="0">
                <a:solidFill>
                  <a:schemeClr val="tx2"/>
                </a:solidFill>
                <a:latin typeface="Verdana" pitchFamily="34" charset="0"/>
                <a:ea typeface="Verdana" pitchFamily="34" charset="0"/>
                <a:cs typeface="Verdana" pitchFamily="34" charset="0"/>
              </a:rPr>
              <a:t>Noting down the observations</a:t>
            </a:r>
          </a:p>
          <a:p>
            <a:pPr marL="4763" indent="-4763" algn="just">
              <a:buNone/>
            </a:pPr>
            <a:endParaRPr lang="en-US" sz="2000" b="1" dirty="0">
              <a:solidFill>
                <a:schemeClr val="tx2"/>
              </a:solidFill>
              <a:latin typeface="Verdana" pitchFamily="34" charset="0"/>
              <a:ea typeface="Verdana" pitchFamily="34" charset="0"/>
              <a:cs typeface="Verdana" pitchFamily="34" charset="0"/>
            </a:endParaRPr>
          </a:p>
          <a:p>
            <a:pPr marL="4763" indent="-4763" algn="just">
              <a:buNone/>
            </a:pPr>
            <a:r>
              <a:rPr lang="en-US" sz="2800" b="1" dirty="0">
                <a:solidFill>
                  <a:schemeClr val="tx2"/>
                </a:solidFill>
                <a:latin typeface="Verdana" pitchFamily="34" charset="0"/>
                <a:ea typeface="Verdana" pitchFamily="34" charset="0"/>
                <a:cs typeface="Verdana" pitchFamily="34" charset="0"/>
              </a:rPr>
              <a:t>Discussion with the branch Management</a:t>
            </a:r>
          </a:p>
          <a:p>
            <a:pPr marL="4763" indent="-4763" algn="just">
              <a:buNone/>
            </a:pPr>
            <a:endParaRPr lang="en-US" sz="2000" b="1" dirty="0">
              <a:solidFill>
                <a:schemeClr val="tx2"/>
              </a:solidFill>
              <a:latin typeface="Verdana" pitchFamily="34" charset="0"/>
              <a:ea typeface="Verdana" pitchFamily="34" charset="0"/>
              <a:cs typeface="Verdana" pitchFamily="34" charset="0"/>
            </a:endParaRPr>
          </a:p>
          <a:p>
            <a:pPr marL="4763" indent="-4763" algn="just">
              <a:buNone/>
            </a:pPr>
            <a:r>
              <a:rPr lang="en-US" sz="2800" b="1" dirty="0">
                <a:solidFill>
                  <a:schemeClr val="tx2"/>
                </a:solidFill>
                <a:latin typeface="Verdana" pitchFamily="34" charset="0"/>
                <a:ea typeface="Verdana" pitchFamily="34" charset="0"/>
                <a:cs typeface="Verdana" pitchFamily="34" charset="0"/>
              </a:rPr>
              <a:t>Reporting appropriately</a:t>
            </a:r>
          </a:p>
        </p:txBody>
      </p:sp>
      <p:sp>
        <p:nvSpPr>
          <p:cNvPr id="8" name="Footer Placeholder 3">
            <a:extLst>
              <a:ext uri="{FF2B5EF4-FFF2-40B4-BE49-F238E27FC236}">
                <a16:creationId xmlns:a16="http://schemas.microsoft.com/office/drawing/2014/main" id="{6A4EB5DA-8455-4719-AF72-C51F61D62DF9}"/>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9" name="Slide Number Placeholder 3">
            <a:extLst>
              <a:ext uri="{FF2B5EF4-FFF2-40B4-BE49-F238E27FC236}">
                <a16:creationId xmlns:a16="http://schemas.microsoft.com/office/drawing/2014/main" id="{B23A8762-BD69-4B60-BEB7-2D63FBA09BED}"/>
              </a:ext>
            </a:extLst>
          </p:cNvPr>
          <p:cNvSpPr>
            <a:spLocks noGrp="1"/>
          </p:cNvSpPr>
          <p:nvPr>
            <p:ph type="sldNum" sz="quarter" idx="12"/>
          </p:nvPr>
        </p:nvSpPr>
        <p:spPr>
          <a:xfrm>
            <a:off x="531812" y="808037"/>
            <a:ext cx="779767" cy="365125"/>
          </a:xfrm>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137917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linds(horizontal)">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blinds(horizontal)">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99" y="274638"/>
            <a:ext cx="7888057" cy="606945"/>
          </a:xfrm>
        </p:spPr>
        <p:txBody>
          <a:bodyPr>
            <a:normAutofit fontScale="90000"/>
          </a:bodyPr>
          <a:lstStyle/>
          <a:p>
            <a:pPr algn="ctr"/>
            <a:r>
              <a:rPr lang="en-US" b="1" cap="none" dirty="0">
                <a:solidFill>
                  <a:schemeClr val="accent4">
                    <a:lumMod val="75000"/>
                  </a:schemeClr>
                </a:solidFill>
              </a:rPr>
              <a:t>Sample Selection - Advances</a:t>
            </a:r>
          </a:p>
        </p:txBody>
      </p:sp>
      <p:graphicFrame>
        <p:nvGraphicFramePr>
          <p:cNvPr id="5" name="Content Placeholder 4"/>
          <p:cNvGraphicFramePr>
            <a:graphicFrameLocks noGrp="1"/>
          </p:cNvGraphicFramePr>
          <p:nvPr>
            <p:ph sz="quarter" idx="1"/>
          </p:nvPr>
        </p:nvGraphicFramePr>
        <p:xfrm>
          <a:off x="1904997" y="1066800"/>
          <a:ext cx="9226828" cy="3810002"/>
        </p:xfrm>
        <a:graphic>
          <a:graphicData uri="http://schemas.openxmlformats.org/drawingml/2006/table">
            <a:tbl>
              <a:tblPr firstRow="1" bandRow="1">
                <a:tableStyleId>{5C22544A-7EE6-4342-B048-85BDC9FD1C3A}</a:tableStyleId>
              </a:tblPr>
              <a:tblGrid>
                <a:gridCol w="4613414">
                  <a:extLst>
                    <a:ext uri="{9D8B030D-6E8A-4147-A177-3AD203B41FA5}">
                      <a16:colId xmlns:a16="http://schemas.microsoft.com/office/drawing/2014/main" val="20000"/>
                    </a:ext>
                  </a:extLst>
                </a:gridCol>
                <a:gridCol w="4613414">
                  <a:extLst>
                    <a:ext uri="{9D8B030D-6E8A-4147-A177-3AD203B41FA5}">
                      <a16:colId xmlns:a16="http://schemas.microsoft.com/office/drawing/2014/main" val="20001"/>
                    </a:ext>
                  </a:extLst>
                </a:gridCol>
              </a:tblGrid>
              <a:tr h="730944">
                <a:tc>
                  <a:txBody>
                    <a:bodyPr/>
                    <a:lstStyle/>
                    <a:p>
                      <a:r>
                        <a:rPr kumimoji="0" lang="en-US" sz="1800" b="1" u="none" kern="1200" dirty="0">
                          <a:solidFill>
                            <a:schemeClr val="tx2"/>
                          </a:solidFill>
                          <a:latin typeface="Verdana" pitchFamily="34" charset="0"/>
                          <a:ea typeface="Verdana" pitchFamily="34" charset="0"/>
                          <a:cs typeface="Verdana" pitchFamily="34" charset="0"/>
                        </a:rPr>
                        <a:t>Cash Credit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0" lang="en-US" sz="1800" b="1" u="none" kern="1200" dirty="0">
                          <a:solidFill>
                            <a:schemeClr val="tx2"/>
                          </a:solidFill>
                          <a:latin typeface="Verdana" pitchFamily="34" charset="0"/>
                          <a:ea typeface="Verdana" pitchFamily="34" charset="0"/>
                          <a:cs typeface="Verdana" pitchFamily="34" charset="0"/>
                        </a:rPr>
                        <a:t>25% – 40% Sanction</a:t>
                      </a:r>
                    </a:p>
                    <a:p>
                      <a:r>
                        <a:rPr kumimoji="0" lang="en-US" sz="1800" b="1" u="none" kern="1200" dirty="0">
                          <a:solidFill>
                            <a:schemeClr val="tx2"/>
                          </a:solidFill>
                          <a:latin typeface="Verdana" pitchFamily="34" charset="0"/>
                          <a:ea typeface="Verdana" pitchFamily="34" charset="0"/>
                          <a:cs typeface="Verdana" pitchFamily="34" charset="0"/>
                        </a:rPr>
                        <a:t>25% – 40% Renewals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990643">
                <a:tc>
                  <a:txBody>
                    <a:bodyPr/>
                    <a:lstStyle/>
                    <a:p>
                      <a:r>
                        <a:rPr kumimoji="0" lang="en-US" sz="1800" b="1" u="none" kern="1200" dirty="0">
                          <a:solidFill>
                            <a:schemeClr val="tx2"/>
                          </a:solidFill>
                          <a:latin typeface="Verdana" pitchFamily="34" charset="0"/>
                          <a:ea typeface="Verdana" pitchFamily="34" charset="0"/>
                          <a:cs typeface="Verdana" pitchFamily="34" charset="0"/>
                        </a:rPr>
                        <a:t>Overdraft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0" lang="en-US" sz="1800" b="1" u="none" kern="1200" dirty="0">
                          <a:solidFill>
                            <a:schemeClr val="tx2"/>
                          </a:solidFill>
                          <a:latin typeface="Verdana" pitchFamily="34" charset="0"/>
                          <a:ea typeface="Verdana" pitchFamily="34" charset="0"/>
                          <a:cs typeface="Verdana" pitchFamily="34" charset="0"/>
                        </a:rPr>
                        <a:t>5% – 1 0% Against Security</a:t>
                      </a:r>
                    </a:p>
                    <a:p>
                      <a:r>
                        <a:rPr kumimoji="0" lang="en-US" sz="1800" b="1" u="none" kern="1200" dirty="0">
                          <a:solidFill>
                            <a:schemeClr val="tx2"/>
                          </a:solidFill>
                          <a:latin typeface="Verdana" pitchFamily="34" charset="0"/>
                          <a:ea typeface="Verdana" pitchFamily="34" charset="0"/>
                          <a:cs typeface="Verdana" pitchFamily="34" charset="0"/>
                        </a:rPr>
                        <a:t>75% – 100% Clean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17683">
                <a:tc>
                  <a:txBody>
                    <a:bodyPr/>
                    <a:lstStyle/>
                    <a:p>
                      <a:r>
                        <a:rPr kumimoji="0" lang="en-US" sz="1800" b="1" u="none" kern="1200" dirty="0">
                          <a:solidFill>
                            <a:schemeClr val="tx2"/>
                          </a:solidFill>
                          <a:latin typeface="Verdana" pitchFamily="34" charset="0"/>
                          <a:ea typeface="Verdana" pitchFamily="34" charset="0"/>
                          <a:cs typeface="Verdana" pitchFamily="34" charset="0"/>
                        </a:rPr>
                        <a:t>Term Loans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0" lang="en-US" sz="1800" b="1" u="none" kern="1200" dirty="0">
                          <a:solidFill>
                            <a:schemeClr val="tx2"/>
                          </a:solidFill>
                          <a:latin typeface="Verdana" pitchFamily="34" charset="0"/>
                          <a:ea typeface="Verdana" pitchFamily="34" charset="0"/>
                          <a:cs typeface="Verdana" pitchFamily="34" charset="0"/>
                        </a:rPr>
                        <a:t>20% – 30% Sanction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17683">
                <a:tc>
                  <a:txBody>
                    <a:bodyPr/>
                    <a:lstStyle/>
                    <a:p>
                      <a:r>
                        <a:rPr kumimoji="0" lang="en-US" sz="1800" b="1" u="none" kern="1200" dirty="0">
                          <a:solidFill>
                            <a:schemeClr val="tx2"/>
                          </a:solidFill>
                          <a:latin typeface="Verdana" pitchFamily="34" charset="0"/>
                          <a:ea typeface="Verdana" pitchFamily="34" charset="0"/>
                          <a:cs typeface="Verdana" pitchFamily="34" charset="0"/>
                        </a:rPr>
                        <a:t>Import / Export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0" lang="en-US" sz="1800" b="1" u="none" kern="1200" dirty="0">
                          <a:solidFill>
                            <a:schemeClr val="tx2"/>
                          </a:solidFill>
                          <a:latin typeface="Verdana" pitchFamily="34" charset="0"/>
                          <a:ea typeface="Verdana" pitchFamily="34" charset="0"/>
                          <a:cs typeface="Verdana" pitchFamily="34" charset="0"/>
                        </a:rPr>
                        <a:t>15% – 25% of Sanction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17683">
                <a:tc>
                  <a:txBody>
                    <a:bodyPr/>
                    <a:lstStyle/>
                    <a:p>
                      <a:r>
                        <a:rPr kumimoji="0" lang="en-US" sz="1800" b="1" u="none" kern="1200" dirty="0">
                          <a:solidFill>
                            <a:schemeClr val="tx2"/>
                          </a:solidFill>
                          <a:latin typeface="Verdana" pitchFamily="34" charset="0"/>
                          <a:ea typeface="Verdana" pitchFamily="34" charset="0"/>
                          <a:cs typeface="Verdana" pitchFamily="34" charset="0"/>
                        </a:rPr>
                        <a:t>BG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0" lang="en-US" sz="1800" b="1" u="none" kern="1200" dirty="0">
                          <a:solidFill>
                            <a:schemeClr val="tx2"/>
                          </a:solidFill>
                          <a:latin typeface="Verdana" pitchFamily="34" charset="0"/>
                          <a:ea typeface="Verdana" pitchFamily="34" charset="0"/>
                          <a:cs typeface="Verdana" pitchFamily="34" charset="0"/>
                        </a:rPr>
                        <a:t>15% – 20% of Sanction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17683">
                <a:tc>
                  <a:txBody>
                    <a:bodyPr/>
                    <a:lstStyle/>
                    <a:p>
                      <a:r>
                        <a:rPr kumimoji="0" lang="en-US" sz="1800" b="1" u="none" kern="1200" dirty="0">
                          <a:solidFill>
                            <a:schemeClr val="tx2"/>
                          </a:solidFill>
                          <a:latin typeface="Verdana" pitchFamily="34" charset="0"/>
                          <a:ea typeface="Verdana" pitchFamily="34" charset="0"/>
                          <a:cs typeface="Verdana" pitchFamily="34" charset="0"/>
                        </a:rPr>
                        <a:t>LC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0" lang="en-US" sz="1800" b="1" u="none" kern="1200" dirty="0">
                          <a:solidFill>
                            <a:schemeClr val="tx2"/>
                          </a:solidFill>
                          <a:latin typeface="Verdana" pitchFamily="34" charset="0"/>
                          <a:ea typeface="Verdana" pitchFamily="34" charset="0"/>
                          <a:cs typeface="Verdana" pitchFamily="34" charset="0"/>
                        </a:rPr>
                        <a:t>15% – 20% of Sanction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17683">
                <a:tc>
                  <a:txBody>
                    <a:bodyPr/>
                    <a:lstStyle/>
                    <a:p>
                      <a:r>
                        <a:rPr kumimoji="0" lang="en-US" sz="1800" b="1" u="none" kern="1200" dirty="0" err="1">
                          <a:solidFill>
                            <a:schemeClr val="tx2"/>
                          </a:solidFill>
                          <a:latin typeface="Verdana" pitchFamily="34" charset="0"/>
                          <a:ea typeface="Verdana" pitchFamily="34" charset="0"/>
                          <a:cs typeface="Verdana" pitchFamily="34" charset="0"/>
                        </a:rPr>
                        <a:t>Loc</a:t>
                      </a:r>
                      <a:r>
                        <a:rPr kumimoji="0" lang="en-US" sz="1800" b="1" u="none" kern="1200" dirty="0">
                          <a:solidFill>
                            <a:schemeClr val="tx2"/>
                          </a:solidFill>
                          <a:latin typeface="Verdana" pitchFamily="34" charset="0"/>
                          <a:ea typeface="Verdana" pitchFamily="34" charset="0"/>
                          <a:cs typeface="Verdana" pitchFamily="34" charset="0"/>
                        </a:rPr>
                        <a:t>/BC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0" lang="en-US" sz="1800" b="1" u="none" kern="1200" dirty="0">
                          <a:solidFill>
                            <a:schemeClr val="tx2"/>
                          </a:solidFill>
                          <a:latin typeface="Verdana" pitchFamily="34" charset="0"/>
                          <a:ea typeface="Verdana" pitchFamily="34" charset="0"/>
                          <a:cs typeface="Verdana" pitchFamily="34" charset="0"/>
                        </a:rPr>
                        <a:t>50% – 75% of Sanction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8" name="Content Placeholder 2"/>
          <p:cNvSpPr txBox="1">
            <a:spLocks/>
          </p:cNvSpPr>
          <p:nvPr/>
        </p:nvSpPr>
        <p:spPr>
          <a:xfrm>
            <a:off x="1904999" y="4876800"/>
            <a:ext cx="9226827" cy="1351722"/>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sz="1800" b="1" dirty="0">
                <a:solidFill>
                  <a:schemeClr val="tx2"/>
                </a:solidFill>
                <a:latin typeface="Verdana" pitchFamily="34" charset="0"/>
                <a:ea typeface="Verdana" pitchFamily="34" charset="0"/>
                <a:cs typeface="Verdana" pitchFamily="34" charset="0"/>
              </a:rPr>
              <a:t>10% of Total Advances of Branch OR Rs. 10 Crores whichever is lower – 100%</a:t>
            </a:r>
          </a:p>
          <a:p>
            <a:pPr marL="0" indent="0">
              <a:buNone/>
            </a:pPr>
            <a:r>
              <a:rPr lang="en-US" sz="1800" b="1" dirty="0">
                <a:solidFill>
                  <a:schemeClr val="tx2"/>
                </a:solidFill>
                <a:latin typeface="Verdana" pitchFamily="34" charset="0"/>
                <a:ea typeface="Verdana" pitchFamily="34" charset="0"/>
                <a:cs typeface="Verdana" pitchFamily="34" charset="0"/>
              </a:rPr>
              <a:t>Schematic / Retail Loans at least 5% – 10% of each type (Housing/Vehicle/Personal/Against Deposit/Gold/Education/etc.) </a:t>
            </a:r>
          </a:p>
        </p:txBody>
      </p:sp>
    </p:spTree>
    <p:extLst>
      <p:ext uri="{BB962C8B-B14F-4D97-AF65-F5344CB8AC3E}">
        <p14:creationId xmlns:p14="http://schemas.microsoft.com/office/powerpoint/2010/main" val="410081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F8FC5-3469-4E8E-9073-0587B4AA92A4}"/>
              </a:ext>
            </a:extLst>
          </p:cNvPr>
          <p:cNvSpPr>
            <a:spLocks noGrp="1"/>
          </p:cNvSpPr>
          <p:nvPr>
            <p:ph type="title"/>
          </p:nvPr>
        </p:nvSpPr>
        <p:spPr>
          <a:xfrm>
            <a:off x="2592925" y="624110"/>
            <a:ext cx="8911687" cy="631484"/>
          </a:xfrm>
        </p:spPr>
        <p:txBody>
          <a:bodyPr>
            <a:normAutofit fontScale="90000"/>
          </a:bodyPr>
          <a:lstStyle/>
          <a:p>
            <a:pPr algn="ctr"/>
            <a:r>
              <a:rPr lang="en-US" b="1" dirty="0">
                <a:solidFill>
                  <a:schemeClr val="accent4">
                    <a:lumMod val="75000"/>
                  </a:schemeClr>
                </a:solidFill>
              </a:rPr>
              <a:t>Audit Area</a:t>
            </a:r>
            <a:endParaRPr lang="en-IN" dirty="0"/>
          </a:p>
        </p:txBody>
      </p:sp>
      <p:sp>
        <p:nvSpPr>
          <p:cNvPr id="4" name="Slide Number Placeholder 3">
            <a:extLst>
              <a:ext uri="{FF2B5EF4-FFF2-40B4-BE49-F238E27FC236}">
                <a16:creationId xmlns:a16="http://schemas.microsoft.com/office/drawing/2014/main" id="{C66A243C-6693-415E-BA40-A5A4AC750320}"/>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
        <p:nvSpPr>
          <p:cNvPr id="5" name="Footer Placeholder 3">
            <a:extLst>
              <a:ext uri="{FF2B5EF4-FFF2-40B4-BE49-F238E27FC236}">
                <a16:creationId xmlns:a16="http://schemas.microsoft.com/office/drawing/2014/main" id="{2AF83FC9-53D2-4CC0-AEB9-0FE216B98316}"/>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7" name="Rounded Rectangle 6">
            <a:extLst>
              <a:ext uri="{FF2B5EF4-FFF2-40B4-BE49-F238E27FC236}">
                <a16:creationId xmlns:a16="http://schemas.microsoft.com/office/drawing/2014/main" id="{5369CAB9-EDF7-409A-9057-2CC452F8C275}"/>
              </a:ext>
            </a:extLst>
          </p:cNvPr>
          <p:cNvSpPr/>
          <p:nvPr/>
        </p:nvSpPr>
        <p:spPr>
          <a:xfrm>
            <a:off x="7696200" y="1236864"/>
            <a:ext cx="3124200" cy="1066800"/>
          </a:xfrm>
          <a:prstGeom prst="roundRect">
            <a:avLst/>
          </a:prstGeom>
          <a:solidFill>
            <a:schemeClr val="accent1"/>
          </a:solidFill>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a:solidFill>
                  <a:schemeClr val="bg1"/>
                </a:solidFill>
                <a:latin typeface="Verdana" pitchFamily="34" charset="0"/>
                <a:ea typeface="Verdana" pitchFamily="34" charset="0"/>
                <a:cs typeface="Verdana" pitchFamily="34" charset="0"/>
              </a:rPr>
              <a:t>Post Sanction</a:t>
            </a:r>
          </a:p>
        </p:txBody>
      </p:sp>
      <p:sp>
        <p:nvSpPr>
          <p:cNvPr id="8" name="Flowchart: Alternate Process 7">
            <a:extLst>
              <a:ext uri="{FF2B5EF4-FFF2-40B4-BE49-F238E27FC236}">
                <a16:creationId xmlns:a16="http://schemas.microsoft.com/office/drawing/2014/main" id="{B9B6A5C2-052E-47C1-94AB-C0E1F549A532}"/>
              </a:ext>
            </a:extLst>
          </p:cNvPr>
          <p:cNvSpPr/>
          <p:nvPr/>
        </p:nvSpPr>
        <p:spPr>
          <a:xfrm>
            <a:off x="3581400" y="2939422"/>
            <a:ext cx="3200400" cy="2971800"/>
          </a:xfrm>
          <a:prstGeom prst="flowChartAlternateProcess">
            <a:avLst/>
          </a:prstGeom>
          <a:solidFill>
            <a:schemeClr val="accent1"/>
          </a:solidFill>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a:solidFill>
                  <a:schemeClr val="bg1"/>
                </a:solidFill>
                <a:latin typeface="Verdana" pitchFamily="34" charset="0"/>
                <a:ea typeface="Verdana" pitchFamily="34" charset="0"/>
                <a:cs typeface="Verdana" pitchFamily="34" charset="0"/>
              </a:rPr>
              <a:t>Loan Application</a:t>
            </a:r>
          </a:p>
          <a:p>
            <a:pPr algn="ctr"/>
            <a:r>
              <a:rPr lang="en-US" sz="2400" dirty="0">
                <a:solidFill>
                  <a:schemeClr val="bg1"/>
                </a:solidFill>
                <a:latin typeface="Verdana" pitchFamily="34" charset="0"/>
                <a:ea typeface="Verdana" pitchFamily="34" charset="0"/>
                <a:cs typeface="Verdana" pitchFamily="34" charset="0"/>
              </a:rPr>
              <a:t>Credit Appraisal</a:t>
            </a:r>
          </a:p>
          <a:p>
            <a:pPr algn="ctr"/>
            <a:r>
              <a:rPr lang="en-US" sz="2400" dirty="0">
                <a:solidFill>
                  <a:schemeClr val="bg1"/>
                </a:solidFill>
                <a:latin typeface="Verdana" pitchFamily="34" charset="0"/>
                <a:ea typeface="Verdana" pitchFamily="34" charset="0"/>
                <a:cs typeface="Verdana" pitchFamily="34" charset="0"/>
              </a:rPr>
              <a:t>Documentation</a:t>
            </a:r>
          </a:p>
          <a:p>
            <a:pPr algn="ctr"/>
            <a:r>
              <a:rPr lang="en-US" sz="2400" dirty="0">
                <a:solidFill>
                  <a:schemeClr val="bg1"/>
                </a:solidFill>
                <a:latin typeface="Verdana" pitchFamily="34" charset="0"/>
                <a:ea typeface="Verdana" pitchFamily="34" charset="0"/>
                <a:cs typeface="Verdana" pitchFamily="34" charset="0"/>
              </a:rPr>
              <a:t>External Reports</a:t>
            </a:r>
          </a:p>
          <a:p>
            <a:pPr algn="ctr"/>
            <a:endParaRPr lang="en-US" sz="2400" dirty="0">
              <a:latin typeface="Verdana" pitchFamily="34" charset="0"/>
              <a:ea typeface="Verdana" pitchFamily="34" charset="0"/>
              <a:cs typeface="Verdana" pitchFamily="34" charset="0"/>
            </a:endParaRPr>
          </a:p>
        </p:txBody>
      </p:sp>
      <p:sp>
        <p:nvSpPr>
          <p:cNvPr id="9" name="Flowchart: Alternate Process 8">
            <a:extLst>
              <a:ext uri="{FF2B5EF4-FFF2-40B4-BE49-F238E27FC236}">
                <a16:creationId xmlns:a16="http://schemas.microsoft.com/office/drawing/2014/main" id="{813CDF10-75C6-4DB3-8E96-EE2E97933289}"/>
              </a:ext>
            </a:extLst>
          </p:cNvPr>
          <p:cNvSpPr/>
          <p:nvPr/>
        </p:nvSpPr>
        <p:spPr>
          <a:xfrm>
            <a:off x="7543800" y="2954206"/>
            <a:ext cx="3276600" cy="2880815"/>
          </a:xfrm>
          <a:prstGeom prst="flowChartAlternateProcess">
            <a:avLst/>
          </a:prstGeom>
          <a:solidFill>
            <a:schemeClr val="accent1"/>
          </a:solidFill>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a:solidFill>
                  <a:schemeClr val="bg1"/>
                </a:solidFill>
                <a:latin typeface="Verdana" pitchFamily="34" charset="0"/>
                <a:ea typeface="Verdana" pitchFamily="34" charset="0"/>
                <a:cs typeface="Verdana" pitchFamily="34" charset="0"/>
              </a:rPr>
              <a:t>Disbursement</a:t>
            </a:r>
          </a:p>
          <a:p>
            <a:pPr algn="ctr"/>
            <a:r>
              <a:rPr lang="en-US" sz="2400" dirty="0">
                <a:solidFill>
                  <a:schemeClr val="bg1"/>
                </a:solidFill>
                <a:latin typeface="Verdana" pitchFamily="34" charset="0"/>
                <a:ea typeface="Verdana" pitchFamily="34" charset="0"/>
                <a:cs typeface="Verdana" pitchFamily="34" charset="0"/>
              </a:rPr>
              <a:t>Review</a:t>
            </a:r>
          </a:p>
          <a:p>
            <a:pPr algn="ctr"/>
            <a:r>
              <a:rPr lang="en-US" sz="2400" dirty="0">
                <a:solidFill>
                  <a:schemeClr val="bg1"/>
                </a:solidFill>
                <a:latin typeface="Verdana" pitchFamily="34" charset="0"/>
                <a:ea typeface="Verdana" pitchFamily="34" charset="0"/>
                <a:cs typeface="Verdana" pitchFamily="34" charset="0"/>
              </a:rPr>
              <a:t>Monitoring</a:t>
            </a:r>
          </a:p>
          <a:p>
            <a:pPr algn="ctr"/>
            <a:r>
              <a:rPr lang="en-US" sz="2400" dirty="0">
                <a:solidFill>
                  <a:schemeClr val="bg1"/>
                </a:solidFill>
                <a:latin typeface="Verdana" pitchFamily="34" charset="0"/>
                <a:ea typeface="Verdana" pitchFamily="34" charset="0"/>
                <a:cs typeface="Verdana" pitchFamily="34" charset="0"/>
              </a:rPr>
              <a:t>Supervision</a:t>
            </a:r>
          </a:p>
        </p:txBody>
      </p:sp>
      <p:sp>
        <p:nvSpPr>
          <p:cNvPr id="10" name="Down Arrow 18">
            <a:extLst>
              <a:ext uri="{FF2B5EF4-FFF2-40B4-BE49-F238E27FC236}">
                <a16:creationId xmlns:a16="http://schemas.microsoft.com/office/drawing/2014/main" id="{4AA7C983-0F86-4FBA-AA08-44D4D9A71ADB}"/>
              </a:ext>
            </a:extLst>
          </p:cNvPr>
          <p:cNvSpPr/>
          <p:nvPr/>
        </p:nvSpPr>
        <p:spPr>
          <a:xfrm>
            <a:off x="4876800" y="2360529"/>
            <a:ext cx="685800" cy="457200"/>
          </a:xfrm>
          <a:prstGeom prst="down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9">
            <a:extLst>
              <a:ext uri="{FF2B5EF4-FFF2-40B4-BE49-F238E27FC236}">
                <a16:creationId xmlns:a16="http://schemas.microsoft.com/office/drawing/2014/main" id="{FD3AB942-DB15-4644-ACCA-4DECCC7F1C4E}"/>
              </a:ext>
            </a:extLst>
          </p:cNvPr>
          <p:cNvSpPr/>
          <p:nvPr/>
        </p:nvSpPr>
        <p:spPr>
          <a:xfrm>
            <a:off x="8915400" y="2365078"/>
            <a:ext cx="685800" cy="457200"/>
          </a:xfrm>
          <a:prstGeom prst="down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D304F0D-98E1-403D-A462-9886B2FBFAAC}"/>
              </a:ext>
            </a:extLst>
          </p:cNvPr>
          <p:cNvSpPr/>
          <p:nvPr/>
        </p:nvSpPr>
        <p:spPr>
          <a:xfrm>
            <a:off x="3657600" y="1232883"/>
            <a:ext cx="31242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Verdana" panose="020B0604030504040204" pitchFamily="34" charset="0"/>
                <a:ea typeface="Verdana" panose="020B0604030504040204" pitchFamily="34" charset="0"/>
              </a:rPr>
              <a:t>Pre Sanction</a:t>
            </a:r>
          </a:p>
        </p:txBody>
      </p:sp>
    </p:spTree>
    <p:extLst>
      <p:ext uri="{BB962C8B-B14F-4D97-AF65-F5344CB8AC3E}">
        <p14:creationId xmlns:p14="http://schemas.microsoft.com/office/powerpoint/2010/main" val="297841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17A70-572A-43B7-874A-B3E78770F401}"/>
              </a:ext>
            </a:extLst>
          </p:cNvPr>
          <p:cNvSpPr>
            <a:spLocks noGrp="1"/>
          </p:cNvSpPr>
          <p:nvPr>
            <p:ph type="title"/>
          </p:nvPr>
        </p:nvSpPr>
        <p:spPr/>
        <p:txBody>
          <a:bodyPr/>
          <a:lstStyle/>
          <a:p>
            <a:pPr algn="ctr"/>
            <a:r>
              <a:rPr lang="en-US" b="1" dirty="0">
                <a:solidFill>
                  <a:schemeClr val="accent4">
                    <a:lumMod val="75000"/>
                  </a:schemeClr>
                </a:solidFill>
              </a:rPr>
              <a:t>Agenda</a:t>
            </a:r>
            <a:endParaRPr lang="en-IN" dirty="0"/>
          </a:p>
        </p:txBody>
      </p:sp>
      <p:sp>
        <p:nvSpPr>
          <p:cNvPr id="3" name="Content Placeholder 2">
            <a:extLst>
              <a:ext uri="{FF2B5EF4-FFF2-40B4-BE49-F238E27FC236}">
                <a16:creationId xmlns:a16="http://schemas.microsoft.com/office/drawing/2014/main" id="{934BEEAF-CBFC-4EB1-9F10-C4BC58913927}"/>
              </a:ext>
            </a:extLst>
          </p:cNvPr>
          <p:cNvSpPr>
            <a:spLocks noGrp="1"/>
          </p:cNvSpPr>
          <p:nvPr>
            <p:ph idx="1"/>
          </p:nvPr>
        </p:nvSpPr>
        <p:spPr>
          <a:xfrm>
            <a:off x="2483195" y="1540189"/>
            <a:ext cx="8915400" cy="4796476"/>
          </a:xfrm>
        </p:spPr>
        <p:txBody>
          <a:bodyPr>
            <a:normAutofit lnSpcReduction="10000"/>
          </a:bodyPr>
          <a:lstStyle/>
          <a:p>
            <a:pPr marL="0" indent="0" algn="just">
              <a:spcBef>
                <a:spcPts val="1200"/>
              </a:spcBef>
              <a:spcAft>
                <a:spcPts val="1200"/>
              </a:spcAft>
              <a:buNone/>
            </a:pPr>
            <a:r>
              <a:rPr lang="en-US" sz="2800" b="1" dirty="0">
                <a:solidFill>
                  <a:schemeClr val="tx2"/>
                </a:solidFill>
                <a:latin typeface="Verdana" pitchFamily="34" charset="0"/>
                <a:ea typeface="Verdana" pitchFamily="34" charset="0"/>
                <a:cs typeface="Verdana" pitchFamily="34" charset="0"/>
              </a:rPr>
              <a:t>Audit Planning</a:t>
            </a:r>
          </a:p>
          <a:p>
            <a:pPr marL="0" indent="0" algn="just">
              <a:spcBef>
                <a:spcPts val="1200"/>
              </a:spcBef>
              <a:spcAft>
                <a:spcPts val="1200"/>
              </a:spcAft>
              <a:buNone/>
            </a:pPr>
            <a:r>
              <a:rPr lang="en-US" sz="2800" b="1" dirty="0">
                <a:solidFill>
                  <a:schemeClr val="tx2"/>
                </a:solidFill>
                <a:latin typeface="Verdana" pitchFamily="34" charset="0"/>
                <a:ea typeface="Verdana" pitchFamily="34" charset="0"/>
                <a:cs typeface="Verdana" pitchFamily="34" charset="0"/>
              </a:rPr>
              <a:t>  - Ethical Compliance</a:t>
            </a:r>
          </a:p>
          <a:p>
            <a:pPr marL="0" indent="0" algn="just">
              <a:spcBef>
                <a:spcPts val="1200"/>
              </a:spcBef>
              <a:spcAft>
                <a:spcPts val="1200"/>
              </a:spcAft>
              <a:buNone/>
            </a:pPr>
            <a:r>
              <a:rPr lang="en-US" sz="2800" b="1" dirty="0">
                <a:solidFill>
                  <a:schemeClr val="tx2"/>
                </a:solidFill>
                <a:latin typeface="Verdana" pitchFamily="34" charset="0"/>
                <a:ea typeface="Verdana" pitchFamily="34" charset="0"/>
                <a:cs typeface="Verdana" pitchFamily="34" charset="0"/>
              </a:rPr>
              <a:t>  - Compliance with Standards on Auditing</a:t>
            </a:r>
          </a:p>
          <a:p>
            <a:pPr marL="0" indent="0" algn="just">
              <a:spcBef>
                <a:spcPts val="1200"/>
              </a:spcBef>
              <a:spcAft>
                <a:spcPts val="1200"/>
              </a:spcAft>
              <a:buNone/>
            </a:pPr>
            <a:r>
              <a:rPr lang="en-US" sz="2800" b="1" dirty="0">
                <a:solidFill>
                  <a:schemeClr val="tx2"/>
                </a:solidFill>
                <a:latin typeface="Verdana" pitchFamily="34" charset="0"/>
                <a:ea typeface="Verdana" pitchFamily="34" charset="0"/>
                <a:cs typeface="Verdana" pitchFamily="34" charset="0"/>
              </a:rPr>
              <a:t>  - Compliance with Guidance Note</a:t>
            </a:r>
          </a:p>
          <a:p>
            <a:pPr marL="0" indent="0" algn="just">
              <a:spcBef>
                <a:spcPts val="1200"/>
              </a:spcBef>
              <a:spcAft>
                <a:spcPts val="1200"/>
              </a:spcAft>
              <a:buNone/>
            </a:pPr>
            <a:r>
              <a:rPr lang="en-US" sz="2800" b="1" dirty="0">
                <a:solidFill>
                  <a:schemeClr val="tx2"/>
                </a:solidFill>
                <a:latin typeface="Verdana" pitchFamily="34" charset="0"/>
                <a:ea typeface="Verdana" pitchFamily="34" charset="0"/>
                <a:cs typeface="Verdana" pitchFamily="34" charset="0"/>
              </a:rPr>
              <a:t>Advances </a:t>
            </a:r>
          </a:p>
          <a:p>
            <a:pPr marL="0" indent="0" algn="just">
              <a:spcBef>
                <a:spcPts val="1200"/>
              </a:spcBef>
              <a:spcAft>
                <a:spcPts val="1200"/>
              </a:spcAft>
              <a:buNone/>
            </a:pPr>
            <a:r>
              <a:rPr lang="en-US" sz="2800" b="1" dirty="0">
                <a:solidFill>
                  <a:schemeClr val="tx2"/>
                </a:solidFill>
                <a:latin typeface="Verdana" pitchFamily="34" charset="0"/>
                <a:ea typeface="Verdana" pitchFamily="34" charset="0"/>
                <a:cs typeface="Verdana" pitchFamily="34" charset="0"/>
              </a:rPr>
              <a:t>Long Form Audit Report</a:t>
            </a:r>
          </a:p>
          <a:p>
            <a:pPr marL="0" indent="0" algn="just">
              <a:spcBef>
                <a:spcPts val="1200"/>
              </a:spcBef>
              <a:spcAft>
                <a:spcPts val="1200"/>
              </a:spcAft>
              <a:buNone/>
            </a:pPr>
            <a:r>
              <a:rPr lang="en-US" sz="2800" b="1" dirty="0">
                <a:solidFill>
                  <a:schemeClr val="tx2"/>
                </a:solidFill>
                <a:latin typeface="Verdana" pitchFamily="34" charset="0"/>
                <a:ea typeface="Verdana" pitchFamily="34" charset="0"/>
                <a:cs typeface="Verdana" pitchFamily="34" charset="0"/>
              </a:rPr>
              <a:t>Documentation</a:t>
            </a:r>
          </a:p>
          <a:p>
            <a:pPr marL="0" indent="0" algn="just">
              <a:spcBef>
                <a:spcPts val="1200"/>
              </a:spcBef>
              <a:spcAft>
                <a:spcPts val="1200"/>
              </a:spcAft>
              <a:buNone/>
            </a:pPr>
            <a:endParaRPr lang="en-US" sz="2800" b="1" dirty="0">
              <a:solidFill>
                <a:schemeClr val="tx2"/>
              </a:solidFill>
              <a:latin typeface="Verdana" pitchFamily="34" charset="0"/>
              <a:ea typeface="Verdana" pitchFamily="34" charset="0"/>
              <a:cs typeface="Verdana" pitchFamily="34" charset="0"/>
            </a:endParaRPr>
          </a:p>
        </p:txBody>
      </p:sp>
      <p:sp>
        <p:nvSpPr>
          <p:cNvPr id="4" name="Slide Number Placeholder 3">
            <a:extLst>
              <a:ext uri="{FF2B5EF4-FFF2-40B4-BE49-F238E27FC236}">
                <a16:creationId xmlns:a16="http://schemas.microsoft.com/office/drawing/2014/main" id="{EAF9C9A6-57C4-4B9F-BDF9-9BC5779D929E}"/>
              </a:ext>
            </a:extLst>
          </p:cNvPr>
          <p:cNvSpPr>
            <a:spLocks noGrp="1"/>
          </p:cNvSpPr>
          <p:nvPr>
            <p:ph type="sldNum" sz="quarter" idx="12"/>
          </p:nvPr>
        </p:nvSpPr>
        <p:spPr>
          <a:xfrm>
            <a:off x="531812" y="787782"/>
            <a:ext cx="779767" cy="365125"/>
          </a:xfrm>
        </p:spPr>
        <p:txBody>
          <a:bodyPr/>
          <a:lstStyle/>
          <a:p>
            <a:fld id="{D57F1E4F-1CFF-5643-939E-217C01CDF565}" type="slidenum">
              <a:rPr lang="en-US" smtClean="0"/>
              <a:pPr/>
              <a:t>3</a:t>
            </a:fld>
            <a:endParaRPr lang="en-US" dirty="0"/>
          </a:p>
        </p:txBody>
      </p:sp>
      <p:pic>
        <p:nvPicPr>
          <p:cNvPr id="5" name="t58131115" descr="http://cdn7.fotosearch.com/bthumb/CSP/CSP622/k6228245.jpg">
            <a:extLst>
              <a:ext uri="{FF2B5EF4-FFF2-40B4-BE49-F238E27FC236}">
                <a16:creationId xmlns:a16="http://schemas.microsoft.com/office/drawing/2014/main" id="{7FEA6E7D-96D0-45CB-B18C-06D6C1851E6A}"/>
              </a:ext>
            </a:extLst>
          </p:cNvPr>
          <p:cNvPicPr>
            <a:picLocks noChangeAspect="1" noChangeArrowheads="1"/>
          </p:cNvPicPr>
          <p:nvPr/>
        </p:nvPicPr>
        <p:blipFill>
          <a:blip r:embed="rId2"/>
          <a:srcRect/>
          <a:stretch>
            <a:fillRect/>
          </a:stretch>
        </p:blipFill>
        <p:spPr bwMode="auto">
          <a:xfrm>
            <a:off x="9459913" y="0"/>
            <a:ext cx="2732087" cy="2060575"/>
          </a:xfrm>
          <a:prstGeom prst="rect">
            <a:avLst/>
          </a:prstGeom>
          <a:noFill/>
          <a:ln w="9525">
            <a:noFill/>
            <a:miter lim="800000"/>
            <a:headEnd/>
            <a:tailEnd/>
          </a:ln>
        </p:spPr>
      </p:pic>
      <p:sp>
        <p:nvSpPr>
          <p:cNvPr id="6" name="Footer Placeholder 3">
            <a:extLst>
              <a:ext uri="{FF2B5EF4-FFF2-40B4-BE49-F238E27FC236}">
                <a16:creationId xmlns:a16="http://schemas.microsoft.com/office/drawing/2014/main" id="{7D1473E3-4576-4696-9191-2A722FA8C502}"/>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9" name="Rectangle: Rounded Corners 8">
            <a:extLst>
              <a:ext uri="{FF2B5EF4-FFF2-40B4-BE49-F238E27FC236}">
                <a16:creationId xmlns:a16="http://schemas.microsoft.com/office/drawing/2014/main" id="{1643ACBD-0E50-418A-AE10-EB47F2755AE0}"/>
              </a:ext>
            </a:extLst>
          </p:cNvPr>
          <p:cNvSpPr/>
          <p:nvPr/>
        </p:nvSpPr>
        <p:spPr>
          <a:xfrm>
            <a:off x="2341418" y="1519869"/>
            <a:ext cx="8326582" cy="520386"/>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72004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69DDF-E9CF-4B1D-81A9-0C204392F3FC}"/>
              </a:ext>
            </a:extLst>
          </p:cNvPr>
          <p:cNvSpPr>
            <a:spLocks noGrp="1"/>
          </p:cNvSpPr>
          <p:nvPr>
            <p:ph type="title"/>
          </p:nvPr>
        </p:nvSpPr>
        <p:spPr>
          <a:xfrm>
            <a:off x="2589213" y="258350"/>
            <a:ext cx="8911687" cy="707385"/>
          </a:xfrm>
        </p:spPr>
        <p:txBody>
          <a:bodyPr/>
          <a:lstStyle/>
          <a:p>
            <a:r>
              <a:rPr lang="en-US" b="1" dirty="0">
                <a:solidFill>
                  <a:schemeClr val="accent4">
                    <a:lumMod val="75000"/>
                  </a:schemeClr>
                </a:solidFill>
              </a:rPr>
              <a:t>Loan Application/ Credit Appraisal</a:t>
            </a:r>
            <a:endParaRPr lang="en-IN" dirty="0"/>
          </a:p>
        </p:txBody>
      </p:sp>
      <p:sp>
        <p:nvSpPr>
          <p:cNvPr id="3" name="Content Placeholder 2">
            <a:extLst>
              <a:ext uri="{FF2B5EF4-FFF2-40B4-BE49-F238E27FC236}">
                <a16:creationId xmlns:a16="http://schemas.microsoft.com/office/drawing/2014/main" id="{4D30F71E-BF3E-41C9-A4B7-59A001119288}"/>
              </a:ext>
            </a:extLst>
          </p:cNvPr>
          <p:cNvSpPr>
            <a:spLocks noGrp="1"/>
          </p:cNvSpPr>
          <p:nvPr>
            <p:ph idx="1"/>
          </p:nvPr>
        </p:nvSpPr>
        <p:spPr>
          <a:xfrm>
            <a:off x="2245896" y="965735"/>
            <a:ext cx="9255004" cy="5526505"/>
          </a:xfrm>
        </p:spPr>
        <p:txBody>
          <a:bodyPr>
            <a:noAutofit/>
          </a:bodyPr>
          <a:lstStyle/>
          <a:p>
            <a:pPr marL="0" indent="0" algn="just">
              <a:spcBef>
                <a:spcPts val="0"/>
              </a:spcBef>
              <a:buNone/>
            </a:pPr>
            <a:r>
              <a:rPr lang="en-US" sz="2600" b="1" dirty="0">
                <a:solidFill>
                  <a:schemeClr val="tx2"/>
                </a:solidFill>
                <a:latin typeface="Verdana" pitchFamily="34" charset="0"/>
                <a:ea typeface="Verdana" pitchFamily="34" charset="0"/>
                <a:cs typeface="Verdana" pitchFamily="34" charset="0"/>
              </a:rPr>
              <a:t>Application Form </a:t>
            </a:r>
          </a:p>
          <a:p>
            <a:pPr marL="0" indent="0" algn="just">
              <a:spcBef>
                <a:spcPts val="0"/>
              </a:spcBef>
              <a:buNone/>
            </a:pPr>
            <a:r>
              <a:rPr lang="en-US" sz="2600" b="1" dirty="0">
                <a:solidFill>
                  <a:schemeClr val="tx2"/>
                </a:solidFill>
                <a:latin typeface="Verdana" pitchFamily="34" charset="0"/>
                <a:ea typeface="Verdana" pitchFamily="34" charset="0"/>
                <a:cs typeface="Verdana" pitchFamily="34" charset="0"/>
              </a:rPr>
              <a:t>KYC Compliance</a:t>
            </a:r>
          </a:p>
          <a:p>
            <a:pPr marL="0" indent="0" algn="just">
              <a:spcBef>
                <a:spcPts val="0"/>
              </a:spcBef>
              <a:buNone/>
            </a:pPr>
            <a:r>
              <a:rPr lang="en-US" sz="2600" b="1" dirty="0">
                <a:solidFill>
                  <a:schemeClr val="tx2"/>
                </a:solidFill>
                <a:latin typeface="Verdana" pitchFamily="34" charset="0"/>
                <a:ea typeface="Verdana" pitchFamily="34" charset="0"/>
                <a:cs typeface="Verdana" pitchFamily="34" charset="0"/>
              </a:rPr>
              <a:t>Project Reports / Feasibility Report</a:t>
            </a:r>
          </a:p>
          <a:p>
            <a:pPr marL="0" indent="0" algn="just">
              <a:spcBef>
                <a:spcPts val="0"/>
              </a:spcBef>
              <a:buNone/>
            </a:pPr>
            <a:r>
              <a:rPr lang="en-US" sz="2600" b="1" dirty="0">
                <a:solidFill>
                  <a:schemeClr val="tx2"/>
                </a:solidFill>
                <a:latin typeface="Verdana" pitchFamily="34" charset="0"/>
                <a:ea typeface="Verdana" pitchFamily="34" charset="0"/>
                <a:cs typeface="Verdana" pitchFamily="34" charset="0"/>
              </a:rPr>
              <a:t>Latest audited financial statements </a:t>
            </a:r>
          </a:p>
          <a:p>
            <a:pPr marL="0" indent="0" algn="just">
              <a:spcBef>
                <a:spcPts val="0"/>
              </a:spcBef>
              <a:buNone/>
            </a:pPr>
            <a:r>
              <a:rPr lang="en-US" sz="2600" b="1" dirty="0">
                <a:solidFill>
                  <a:schemeClr val="tx2"/>
                </a:solidFill>
                <a:latin typeface="Verdana" pitchFamily="34" charset="0"/>
                <a:ea typeface="Verdana" pitchFamily="34" charset="0"/>
                <a:cs typeface="Verdana" pitchFamily="34" charset="0"/>
              </a:rPr>
              <a:t>Statutory Registrations</a:t>
            </a:r>
          </a:p>
          <a:p>
            <a:pPr marL="0" indent="0" algn="just">
              <a:spcBef>
                <a:spcPts val="0"/>
              </a:spcBef>
              <a:buNone/>
            </a:pPr>
            <a:r>
              <a:rPr lang="en-US" sz="2600" b="1" dirty="0">
                <a:solidFill>
                  <a:schemeClr val="tx2"/>
                </a:solidFill>
                <a:latin typeface="Verdana" pitchFamily="34" charset="0"/>
                <a:ea typeface="Verdana" pitchFamily="34" charset="0"/>
                <a:cs typeface="Verdana" pitchFamily="34" charset="0"/>
              </a:rPr>
              <a:t>NOCs from Government Departments</a:t>
            </a:r>
          </a:p>
          <a:p>
            <a:pPr marL="0" indent="0" algn="just">
              <a:spcBef>
                <a:spcPts val="0"/>
              </a:spcBef>
              <a:buNone/>
            </a:pPr>
            <a:r>
              <a:rPr lang="en-US" sz="2800" b="1" dirty="0">
                <a:solidFill>
                  <a:schemeClr val="tx2"/>
                </a:solidFill>
                <a:latin typeface="Verdana" pitchFamily="34" charset="0"/>
                <a:ea typeface="Verdana" pitchFamily="34" charset="0"/>
                <a:cs typeface="Verdana" pitchFamily="34" charset="0"/>
              </a:rPr>
              <a:t>Adequate security cover</a:t>
            </a:r>
          </a:p>
          <a:p>
            <a:pPr marL="0" indent="0" algn="just">
              <a:spcBef>
                <a:spcPts val="0"/>
              </a:spcBef>
              <a:buNone/>
            </a:pPr>
            <a:r>
              <a:rPr lang="en-US" sz="2800" b="1" dirty="0">
                <a:solidFill>
                  <a:schemeClr val="tx2"/>
                </a:solidFill>
                <a:latin typeface="Verdana" pitchFamily="34" charset="0"/>
                <a:ea typeface="Verdana" pitchFamily="34" charset="0"/>
                <a:cs typeface="Verdana" pitchFamily="34" charset="0"/>
              </a:rPr>
              <a:t>Sanctions within the discretionary DOP</a:t>
            </a:r>
          </a:p>
          <a:p>
            <a:pPr marL="0" indent="0" algn="just">
              <a:spcBef>
                <a:spcPts val="0"/>
              </a:spcBef>
              <a:buNone/>
            </a:pPr>
            <a:r>
              <a:rPr lang="en-US" sz="2800" b="1" dirty="0">
                <a:solidFill>
                  <a:schemeClr val="tx2"/>
                </a:solidFill>
                <a:latin typeface="Verdana" pitchFamily="34" charset="0"/>
                <a:ea typeface="Verdana" pitchFamily="34" charset="0"/>
                <a:cs typeface="Verdana" pitchFamily="34" charset="0"/>
              </a:rPr>
              <a:t>Change in the terms of sanction is ratified by appropriate authority. </a:t>
            </a:r>
          </a:p>
          <a:p>
            <a:pPr marL="0" indent="0" algn="just">
              <a:spcBef>
                <a:spcPts val="0"/>
              </a:spcBef>
              <a:buNone/>
            </a:pPr>
            <a:r>
              <a:rPr lang="en-US" sz="2800" b="1" dirty="0">
                <a:solidFill>
                  <a:schemeClr val="tx2"/>
                </a:solidFill>
                <a:latin typeface="Verdana" pitchFamily="34" charset="0"/>
                <a:ea typeface="Verdana" pitchFamily="34" charset="0"/>
                <a:cs typeface="Verdana" pitchFamily="34" charset="0"/>
              </a:rPr>
              <a:t>Short Review / Technical Review</a:t>
            </a:r>
          </a:p>
          <a:p>
            <a:pPr marL="0" indent="0" algn="just">
              <a:spcBef>
                <a:spcPts val="0"/>
              </a:spcBef>
              <a:buNone/>
            </a:pPr>
            <a:r>
              <a:rPr lang="en-US" sz="2800" b="1" dirty="0">
                <a:solidFill>
                  <a:schemeClr val="tx2"/>
                </a:solidFill>
                <a:latin typeface="Verdana" pitchFamily="34" charset="0"/>
                <a:ea typeface="Verdana" pitchFamily="34" charset="0"/>
                <a:cs typeface="Verdana" pitchFamily="34" charset="0"/>
              </a:rPr>
              <a:t>Adhoc Limits / Temporary limits</a:t>
            </a:r>
          </a:p>
          <a:p>
            <a:pPr marL="0" indent="0" algn="just">
              <a:spcBef>
                <a:spcPts val="0"/>
              </a:spcBef>
              <a:buNone/>
            </a:pPr>
            <a:endParaRPr lang="en-US" sz="2600" b="1" dirty="0">
              <a:solidFill>
                <a:schemeClr val="tx2"/>
              </a:solidFill>
              <a:latin typeface="Verdana" pitchFamily="34" charset="0"/>
              <a:ea typeface="Verdana" pitchFamily="34" charset="0"/>
              <a:cs typeface="Verdana" pitchFamily="34" charset="0"/>
            </a:endParaRPr>
          </a:p>
        </p:txBody>
      </p:sp>
      <p:sp>
        <p:nvSpPr>
          <p:cNvPr id="4" name="Slide Number Placeholder 3">
            <a:extLst>
              <a:ext uri="{FF2B5EF4-FFF2-40B4-BE49-F238E27FC236}">
                <a16:creationId xmlns:a16="http://schemas.microsoft.com/office/drawing/2014/main" id="{CD5F5D02-8125-4AE6-8978-FF44DCED8FF5}"/>
              </a:ext>
            </a:extLst>
          </p:cNvPr>
          <p:cNvSpPr>
            <a:spLocks noGrp="1"/>
          </p:cNvSpPr>
          <p:nvPr>
            <p:ph type="sldNum" sz="quarter" idx="12"/>
          </p:nvPr>
        </p:nvSpPr>
        <p:spPr/>
        <p:txBody>
          <a:bodyPr/>
          <a:lstStyle/>
          <a:p>
            <a:fld id="{D57F1E4F-1CFF-5643-939E-217C01CDF565}" type="slidenum">
              <a:rPr lang="en-US" smtClean="0"/>
              <a:pPr/>
              <a:t>30</a:t>
            </a:fld>
            <a:endParaRPr lang="en-US" dirty="0"/>
          </a:p>
        </p:txBody>
      </p:sp>
      <p:sp>
        <p:nvSpPr>
          <p:cNvPr id="5" name="Footer Placeholder 3">
            <a:extLst>
              <a:ext uri="{FF2B5EF4-FFF2-40B4-BE49-F238E27FC236}">
                <a16:creationId xmlns:a16="http://schemas.microsoft.com/office/drawing/2014/main" id="{7B0A0DD9-59AB-4347-B3A9-D30E5CB2C4EC}"/>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352232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linds(horizontal)">
                                      <p:cBhvr>
                                        <p:cTn id="28" dur="500"/>
                                        <p:tgtEl>
                                          <p:spTgt spid="3">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blinds(horizontal)">
                                      <p:cBhvr>
                                        <p:cTn id="31" dur="500"/>
                                        <p:tgtEl>
                                          <p:spTgt spid="3">
                                            <p:txEl>
                                              <p:pRg st="8" end="8"/>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blinds(horizontal)">
                                      <p:cBhvr>
                                        <p:cTn id="34" dur="500"/>
                                        <p:tgtEl>
                                          <p:spTgt spid="3">
                                            <p:txEl>
                                              <p:pRg st="10" end="10"/>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blinds(horizontal)">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77F27-52F4-49F0-8A54-EE1BC74747ED}"/>
              </a:ext>
            </a:extLst>
          </p:cNvPr>
          <p:cNvSpPr>
            <a:spLocks noGrp="1"/>
          </p:cNvSpPr>
          <p:nvPr>
            <p:ph type="title"/>
          </p:nvPr>
        </p:nvSpPr>
        <p:spPr>
          <a:xfrm>
            <a:off x="2592925" y="203513"/>
            <a:ext cx="8911687" cy="691343"/>
          </a:xfrm>
        </p:spPr>
        <p:txBody>
          <a:bodyPr/>
          <a:lstStyle/>
          <a:p>
            <a:pPr algn="ctr"/>
            <a:r>
              <a:rPr lang="en-US" b="1" dirty="0">
                <a:solidFill>
                  <a:schemeClr val="accent4">
                    <a:lumMod val="75000"/>
                  </a:schemeClr>
                </a:solidFill>
              </a:rPr>
              <a:t>Adhoc/Short Review – 21.08.2020</a:t>
            </a:r>
            <a:endParaRPr lang="en-IN" dirty="0"/>
          </a:p>
        </p:txBody>
      </p:sp>
      <p:sp>
        <p:nvSpPr>
          <p:cNvPr id="3" name="Content Placeholder 2">
            <a:extLst>
              <a:ext uri="{FF2B5EF4-FFF2-40B4-BE49-F238E27FC236}">
                <a16:creationId xmlns:a16="http://schemas.microsoft.com/office/drawing/2014/main" id="{C01522E5-0F94-46AC-961F-EA113879DED6}"/>
              </a:ext>
            </a:extLst>
          </p:cNvPr>
          <p:cNvSpPr>
            <a:spLocks noGrp="1"/>
          </p:cNvSpPr>
          <p:nvPr>
            <p:ph idx="1"/>
          </p:nvPr>
        </p:nvSpPr>
        <p:spPr>
          <a:xfrm>
            <a:off x="1814945" y="894856"/>
            <a:ext cx="9689667" cy="5016366"/>
          </a:xfrm>
        </p:spPr>
        <p:txBody>
          <a:bodyPr>
            <a:noAutofit/>
          </a:bodyPr>
          <a:lstStyle/>
          <a:p>
            <a:pPr marL="9525" lvl="2" indent="0" algn="just">
              <a:spcBef>
                <a:spcPts val="600"/>
              </a:spcBef>
              <a:spcAft>
                <a:spcPts val="600"/>
              </a:spcAft>
              <a:buNone/>
            </a:pPr>
            <a:r>
              <a:rPr lang="en-US" sz="2200" dirty="0">
                <a:solidFill>
                  <a:schemeClr val="tx2"/>
                </a:solidFill>
                <a:latin typeface="Verdana" pitchFamily="34" charset="0"/>
                <a:ea typeface="Verdana" pitchFamily="34" charset="0"/>
                <a:cs typeface="Verdana" pitchFamily="34" charset="0"/>
              </a:rPr>
              <a:t>Banks are expected to have a detailed Board approved policy on methodology and periodicity for review/renewal of credit facilities within the overall regulatory guidelines, and adhere to the same strictly.</a:t>
            </a:r>
          </a:p>
          <a:p>
            <a:pPr marL="9525" lvl="2" indent="0" algn="just">
              <a:spcBef>
                <a:spcPts val="600"/>
              </a:spcBef>
              <a:spcAft>
                <a:spcPts val="600"/>
              </a:spcAft>
              <a:buNone/>
            </a:pPr>
            <a:endParaRPr lang="en-US" sz="2200" dirty="0">
              <a:solidFill>
                <a:schemeClr val="tx2"/>
              </a:solidFill>
              <a:latin typeface="Verdana" pitchFamily="34" charset="0"/>
              <a:ea typeface="Verdana" pitchFamily="34" charset="0"/>
              <a:cs typeface="Verdana" pitchFamily="34" charset="0"/>
            </a:endParaRPr>
          </a:p>
          <a:p>
            <a:pPr marL="9525" lvl="2" indent="0" algn="just">
              <a:spcBef>
                <a:spcPts val="600"/>
              </a:spcBef>
              <a:spcAft>
                <a:spcPts val="600"/>
              </a:spcAft>
              <a:buNone/>
            </a:pPr>
            <a:r>
              <a:rPr lang="en-US" sz="2200" dirty="0">
                <a:solidFill>
                  <a:schemeClr val="tx2"/>
                </a:solidFill>
                <a:latin typeface="Verdana" pitchFamily="34" charset="0"/>
                <a:ea typeface="Verdana" pitchFamily="34" charset="0"/>
                <a:cs typeface="Verdana" pitchFamily="34" charset="0"/>
              </a:rPr>
              <a:t>However, an analysis of practices followed by the lenders while reviewing/renewing credit facilities has brought out certain supervisory concerns, including that of frequent/repeated ad-hoc review/renewal of credit facilities instead of regular review/renewals, non-capturing and/or inaccurate capturing of review/renewal data in the banking/information systems, and non-coverage of review/renewal activities under the concurrent audit/internal audit mechanism.</a:t>
            </a:r>
          </a:p>
        </p:txBody>
      </p:sp>
      <p:sp>
        <p:nvSpPr>
          <p:cNvPr id="4" name="Slide Number Placeholder 3">
            <a:extLst>
              <a:ext uri="{FF2B5EF4-FFF2-40B4-BE49-F238E27FC236}">
                <a16:creationId xmlns:a16="http://schemas.microsoft.com/office/drawing/2014/main" id="{E73F3A79-E5FC-49EC-952C-8E3765E94295}"/>
              </a:ext>
            </a:extLst>
          </p:cNvPr>
          <p:cNvSpPr>
            <a:spLocks noGrp="1"/>
          </p:cNvSpPr>
          <p:nvPr>
            <p:ph type="sldNum" sz="quarter" idx="12"/>
          </p:nvPr>
        </p:nvSpPr>
        <p:spPr/>
        <p:txBody>
          <a:bodyPr/>
          <a:lstStyle/>
          <a:p>
            <a:fld id="{D57F1E4F-1CFF-5643-939E-217C01CDF565}" type="slidenum">
              <a:rPr lang="en-US" smtClean="0"/>
              <a:pPr/>
              <a:t>31</a:t>
            </a:fld>
            <a:endParaRPr lang="en-US" dirty="0"/>
          </a:p>
        </p:txBody>
      </p:sp>
      <p:sp>
        <p:nvSpPr>
          <p:cNvPr id="5" name="Footer Placeholder 3">
            <a:extLst>
              <a:ext uri="{FF2B5EF4-FFF2-40B4-BE49-F238E27FC236}">
                <a16:creationId xmlns:a16="http://schemas.microsoft.com/office/drawing/2014/main" id="{D8ECAD5F-EE37-40E3-B4CD-63F5BE418456}"/>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298929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77F27-52F4-49F0-8A54-EE1BC74747ED}"/>
              </a:ext>
            </a:extLst>
          </p:cNvPr>
          <p:cNvSpPr>
            <a:spLocks noGrp="1"/>
          </p:cNvSpPr>
          <p:nvPr>
            <p:ph type="title"/>
          </p:nvPr>
        </p:nvSpPr>
        <p:spPr>
          <a:xfrm>
            <a:off x="2592925" y="203513"/>
            <a:ext cx="8911687" cy="691343"/>
          </a:xfrm>
        </p:spPr>
        <p:txBody>
          <a:bodyPr/>
          <a:lstStyle/>
          <a:p>
            <a:pPr algn="ctr"/>
            <a:r>
              <a:rPr lang="en-US" b="1" dirty="0">
                <a:solidFill>
                  <a:schemeClr val="accent4">
                    <a:lumMod val="75000"/>
                  </a:schemeClr>
                </a:solidFill>
              </a:rPr>
              <a:t>Adhoc/Short Review – 21.08.2020</a:t>
            </a:r>
            <a:endParaRPr lang="en-IN" dirty="0"/>
          </a:p>
        </p:txBody>
      </p:sp>
      <p:sp>
        <p:nvSpPr>
          <p:cNvPr id="3" name="Content Placeholder 2">
            <a:extLst>
              <a:ext uri="{FF2B5EF4-FFF2-40B4-BE49-F238E27FC236}">
                <a16:creationId xmlns:a16="http://schemas.microsoft.com/office/drawing/2014/main" id="{C01522E5-0F94-46AC-961F-EA113879DED6}"/>
              </a:ext>
            </a:extLst>
          </p:cNvPr>
          <p:cNvSpPr>
            <a:spLocks noGrp="1"/>
          </p:cNvSpPr>
          <p:nvPr>
            <p:ph idx="1"/>
          </p:nvPr>
        </p:nvSpPr>
        <p:spPr>
          <a:xfrm>
            <a:off x="1814945" y="894855"/>
            <a:ext cx="9689667" cy="5759631"/>
          </a:xfrm>
        </p:spPr>
        <p:txBody>
          <a:bodyPr>
            <a:noAutofit/>
          </a:bodyPr>
          <a:lstStyle/>
          <a:p>
            <a:pPr marL="9525" lvl="2" indent="0" algn="just">
              <a:spcBef>
                <a:spcPts val="600"/>
              </a:spcBef>
              <a:spcAft>
                <a:spcPts val="600"/>
              </a:spcAft>
              <a:buNone/>
            </a:pPr>
            <a:r>
              <a:rPr lang="en-US" sz="2200" dirty="0">
                <a:solidFill>
                  <a:schemeClr val="tx2"/>
                </a:solidFill>
                <a:latin typeface="Verdana" pitchFamily="34" charset="0"/>
                <a:ea typeface="Verdana" pitchFamily="34" charset="0"/>
                <a:cs typeface="Verdana" pitchFamily="34" charset="0"/>
              </a:rPr>
              <a:t>In this connection, we reiterate that timely and comprehensive review/renewal of credit facilities should be an integral part of the Board approved loan policy and credit risk management framework, and </a:t>
            </a:r>
            <a:r>
              <a:rPr lang="en-US" sz="2200" b="1" dirty="0">
                <a:solidFill>
                  <a:schemeClr val="tx2"/>
                </a:solidFill>
                <a:latin typeface="Verdana" pitchFamily="34" charset="0"/>
                <a:ea typeface="Verdana" pitchFamily="34" charset="0"/>
                <a:cs typeface="Verdana" pitchFamily="34" charset="0"/>
              </a:rPr>
              <a:t>banks should avoid frequent and repeated ad-hoc/short review/renewal of credit facilities without justifiable reasons.</a:t>
            </a:r>
            <a:r>
              <a:rPr lang="en-US" sz="2200" dirty="0">
                <a:solidFill>
                  <a:schemeClr val="tx2"/>
                </a:solidFill>
                <a:latin typeface="Verdana" pitchFamily="34" charset="0"/>
                <a:ea typeface="Verdana" pitchFamily="34" charset="0"/>
                <a:cs typeface="Verdana" pitchFamily="34" charset="0"/>
              </a:rPr>
              <a:t> </a:t>
            </a:r>
          </a:p>
          <a:p>
            <a:pPr marL="9525" lvl="2" indent="0" algn="just">
              <a:spcBef>
                <a:spcPts val="600"/>
              </a:spcBef>
              <a:spcAft>
                <a:spcPts val="600"/>
              </a:spcAft>
              <a:buNone/>
            </a:pPr>
            <a:r>
              <a:rPr lang="en-US" sz="2200" dirty="0">
                <a:solidFill>
                  <a:schemeClr val="tx2"/>
                </a:solidFill>
                <a:latin typeface="Verdana" pitchFamily="34" charset="0"/>
                <a:ea typeface="Verdana" pitchFamily="34" charset="0"/>
                <a:cs typeface="Verdana" pitchFamily="34" charset="0"/>
              </a:rPr>
              <a:t>Banks are also advised to capture all the data relating to regular as well as ad-hoc/short review/renewal of credit facilities in their core banking systems/management information systems and make the same available for scrutiny as and when required by any audit or inspection by Auditors/RBI. Further, the processes governing review/renewal of credit facilities should be brought under the scope of concurrent/internal audit/internal control mechanism of banks with immediate effect.</a:t>
            </a:r>
          </a:p>
          <a:p>
            <a:pPr marL="9525" lvl="2" indent="0" algn="ctr">
              <a:spcBef>
                <a:spcPts val="600"/>
              </a:spcBef>
              <a:spcAft>
                <a:spcPts val="600"/>
              </a:spcAft>
              <a:buNone/>
            </a:pPr>
            <a:endParaRPr lang="en-US" sz="2200" dirty="0">
              <a:solidFill>
                <a:schemeClr val="tx2"/>
              </a:solidFill>
              <a:latin typeface="Verdana" pitchFamily="34" charset="0"/>
              <a:ea typeface="Verdana" pitchFamily="34" charset="0"/>
              <a:cs typeface="Verdana" pitchFamily="34" charset="0"/>
            </a:endParaRPr>
          </a:p>
        </p:txBody>
      </p:sp>
      <p:sp>
        <p:nvSpPr>
          <p:cNvPr id="4" name="Slide Number Placeholder 3">
            <a:extLst>
              <a:ext uri="{FF2B5EF4-FFF2-40B4-BE49-F238E27FC236}">
                <a16:creationId xmlns:a16="http://schemas.microsoft.com/office/drawing/2014/main" id="{E73F3A79-E5FC-49EC-952C-8E3765E94295}"/>
              </a:ext>
            </a:extLst>
          </p:cNvPr>
          <p:cNvSpPr>
            <a:spLocks noGrp="1"/>
          </p:cNvSpPr>
          <p:nvPr>
            <p:ph type="sldNum" sz="quarter" idx="12"/>
          </p:nvPr>
        </p:nvSpPr>
        <p:spPr/>
        <p:txBody>
          <a:bodyPr/>
          <a:lstStyle/>
          <a:p>
            <a:fld id="{D57F1E4F-1CFF-5643-939E-217C01CDF565}" type="slidenum">
              <a:rPr lang="en-US" smtClean="0"/>
              <a:pPr/>
              <a:t>32</a:t>
            </a:fld>
            <a:endParaRPr lang="en-US" dirty="0"/>
          </a:p>
        </p:txBody>
      </p:sp>
      <p:sp>
        <p:nvSpPr>
          <p:cNvPr id="5" name="Footer Placeholder 3">
            <a:extLst>
              <a:ext uri="{FF2B5EF4-FFF2-40B4-BE49-F238E27FC236}">
                <a16:creationId xmlns:a16="http://schemas.microsoft.com/office/drawing/2014/main" id="{D8ECAD5F-EE37-40E3-B4CD-63F5BE418456}"/>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126927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6DEAA-FD97-4C13-B632-4B152881F258}"/>
              </a:ext>
            </a:extLst>
          </p:cNvPr>
          <p:cNvSpPr>
            <a:spLocks noGrp="1"/>
          </p:cNvSpPr>
          <p:nvPr>
            <p:ph type="title"/>
          </p:nvPr>
        </p:nvSpPr>
        <p:spPr>
          <a:xfrm>
            <a:off x="2589212" y="171428"/>
            <a:ext cx="8911687" cy="675301"/>
          </a:xfrm>
        </p:spPr>
        <p:txBody>
          <a:bodyPr/>
          <a:lstStyle/>
          <a:p>
            <a:pPr algn="ctr"/>
            <a:r>
              <a:rPr lang="en-US" b="1" dirty="0">
                <a:solidFill>
                  <a:schemeClr val="accent4">
                    <a:lumMod val="75000"/>
                  </a:schemeClr>
                </a:solidFill>
              </a:rPr>
              <a:t>Documentation</a:t>
            </a:r>
            <a:endParaRPr lang="en-IN" dirty="0"/>
          </a:p>
        </p:txBody>
      </p:sp>
      <p:sp>
        <p:nvSpPr>
          <p:cNvPr id="3" name="Content Placeholder 2">
            <a:extLst>
              <a:ext uri="{FF2B5EF4-FFF2-40B4-BE49-F238E27FC236}">
                <a16:creationId xmlns:a16="http://schemas.microsoft.com/office/drawing/2014/main" id="{81073E8F-F41D-45AE-B4F4-8AFE8A43B9D8}"/>
              </a:ext>
            </a:extLst>
          </p:cNvPr>
          <p:cNvSpPr>
            <a:spLocks noGrp="1"/>
          </p:cNvSpPr>
          <p:nvPr>
            <p:ph idx="1"/>
          </p:nvPr>
        </p:nvSpPr>
        <p:spPr>
          <a:xfrm>
            <a:off x="2021305" y="846729"/>
            <a:ext cx="9483307" cy="5441776"/>
          </a:xfrm>
        </p:spPr>
        <p:txBody>
          <a:bodyPr>
            <a:noAutofit/>
          </a:bodyPr>
          <a:lstStyle/>
          <a:p>
            <a:pPr marL="0" indent="0" algn="just">
              <a:spcBef>
                <a:spcPts val="0"/>
              </a:spcBef>
              <a:buNone/>
            </a:pPr>
            <a:r>
              <a:rPr lang="en-US" sz="2800" b="1" dirty="0">
                <a:solidFill>
                  <a:schemeClr val="tx2"/>
                </a:solidFill>
                <a:latin typeface="Verdana" pitchFamily="34" charset="0"/>
                <a:ea typeface="Verdana" pitchFamily="34" charset="0"/>
                <a:cs typeface="Verdana" pitchFamily="34" charset="0"/>
              </a:rPr>
              <a:t>Sanction T &amp; C to be accepted by the borrower.</a:t>
            </a:r>
            <a:endParaRPr lang="en-IN" sz="2800" b="1" dirty="0">
              <a:solidFill>
                <a:schemeClr val="tx2"/>
              </a:solidFill>
              <a:latin typeface="Verdana" pitchFamily="34" charset="0"/>
              <a:ea typeface="Verdana" pitchFamily="34" charset="0"/>
              <a:cs typeface="Verdana" pitchFamily="34" charset="0"/>
            </a:endParaRPr>
          </a:p>
          <a:p>
            <a:pPr marL="0" indent="0" algn="just">
              <a:spcBef>
                <a:spcPts val="0"/>
              </a:spcBef>
              <a:buNone/>
            </a:pPr>
            <a:r>
              <a:rPr lang="en-US" sz="2800" b="1" dirty="0">
                <a:solidFill>
                  <a:schemeClr val="tx2"/>
                </a:solidFill>
                <a:latin typeface="Verdana" pitchFamily="34" charset="0"/>
                <a:ea typeface="Verdana" pitchFamily="34" charset="0"/>
                <a:cs typeface="Verdana" pitchFamily="34" charset="0"/>
              </a:rPr>
              <a:t>Execution of Loan documents, as per the sanction letter &amp; loan policy.</a:t>
            </a:r>
          </a:p>
          <a:p>
            <a:pPr marL="0" indent="0" algn="just">
              <a:spcBef>
                <a:spcPts val="0"/>
              </a:spcBef>
              <a:buNone/>
            </a:pPr>
            <a:r>
              <a:rPr lang="en-US" sz="2800" b="1" dirty="0">
                <a:solidFill>
                  <a:schemeClr val="tx2"/>
                </a:solidFill>
                <a:latin typeface="Verdana" pitchFamily="34" charset="0"/>
                <a:ea typeface="Verdana" pitchFamily="34" charset="0"/>
                <a:cs typeface="Verdana" pitchFamily="34" charset="0"/>
              </a:rPr>
              <a:t>Fresh loan documents are obtained on change in limit, change in constitution of the borrower </a:t>
            </a:r>
          </a:p>
          <a:p>
            <a:pPr marL="0" indent="0" algn="just">
              <a:spcBef>
                <a:spcPts val="0"/>
              </a:spcBef>
              <a:buNone/>
            </a:pPr>
            <a:r>
              <a:rPr lang="en-US" sz="2800" b="1" dirty="0">
                <a:solidFill>
                  <a:schemeClr val="tx2"/>
                </a:solidFill>
                <a:latin typeface="Verdana" pitchFamily="34" charset="0"/>
                <a:ea typeface="Verdana" pitchFamily="34" charset="0"/>
                <a:cs typeface="Verdana" pitchFamily="34" charset="0"/>
              </a:rPr>
              <a:t>Original documents are held in safe custody</a:t>
            </a:r>
          </a:p>
          <a:p>
            <a:pPr marL="0" indent="0" algn="just">
              <a:spcBef>
                <a:spcPts val="0"/>
              </a:spcBef>
              <a:buNone/>
            </a:pPr>
            <a:r>
              <a:rPr lang="en-US" sz="2800" b="1" dirty="0">
                <a:solidFill>
                  <a:schemeClr val="tx2"/>
                </a:solidFill>
                <a:latin typeface="Verdana" pitchFamily="34" charset="0"/>
                <a:ea typeface="Verdana" pitchFamily="34" charset="0"/>
                <a:cs typeface="Verdana" pitchFamily="34" charset="0"/>
              </a:rPr>
              <a:t>Charge at Appropriate Authorities Registered</a:t>
            </a:r>
          </a:p>
          <a:p>
            <a:pPr marL="0" indent="0" algn="just">
              <a:spcBef>
                <a:spcPts val="0"/>
              </a:spcBef>
              <a:buNone/>
            </a:pPr>
            <a:r>
              <a:rPr lang="en-US" sz="2800" b="1" dirty="0" err="1">
                <a:solidFill>
                  <a:schemeClr val="tx2"/>
                </a:solidFill>
                <a:latin typeface="Verdana" pitchFamily="34" charset="0"/>
                <a:ea typeface="Verdana" pitchFamily="34" charset="0"/>
                <a:cs typeface="Verdana" pitchFamily="34" charset="0"/>
              </a:rPr>
              <a:t>Updation</a:t>
            </a:r>
            <a:r>
              <a:rPr lang="en-US" sz="2800" b="1" dirty="0">
                <a:solidFill>
                  <a:schemeClr val="tx2"/>
                </a:solidFill>
                <a:latin typeface="Verdana" pitchFamily="34" charset="0"/>
                <a:ea typeface="Verdana" pitchFamily="34" charset="0"/>
                <a:cs typeface="Verdana" pitchFamily="34" charset="0"/>
              </a:rPr>
              <a:t> of Information in CBS Master</a:t>
            </a:r>
          </a:p>
          <a:p>
            <a:pPr marL="0" indent="0" algn="just">
              <a:spcBef>
                <a:spcPts val="0"/>
              </a:spcBef>
              <a:buNone/>
            </a:pPr>
            <a:r>
              <a:rPr lang="en-US" sz="2800" b="1" dirty="0">
                <a:solidFill>
                  <a:schemeClr val="tx2"/>
                </a:solidFill>
                <a:latin typeface="Verdana" pitchFamily="34" charset="0"/>
                <a:ea typeface="Verdana" pitchFamily="34" charset="0"/>
                <a:cs typeface="Verdana" pitchFamily="34" charset="0"/>
              </a:rPr>
              <a:t>Compliance with Stamp Duty</a:t>
            </a:r>
          </a:p>
          <a:p>
            <a:pPr marL="0" indent="0" algn="just">
              <a:spcBef>
                <a:spcPts val="0"/>
              </a:spcBef>
              <a:buNone/>
            </a:pPr>
            <a:r>
              <a:rPr lang="en-US" sz="2800" b="1" dirty="0">
                <a:solidFill>
                  <a:schemeClr val="tx2"/>
                </a:solidFill>
                <a:latin typeface="Verdana" pitchFamily="34" charset="0"/>
                <a:ea typeface="Verdana" pitchFamily="34" charset="0"/>
                <a:cs typeface="Verdana" pitchFamily="34" charset="0"/>
              </a:rPr>
              <a:t>Adequate Insurance of Securities and Bank’s Clause.</a:t>
            </a:r>
          </a:p>
        </p:txBody>
      </p:sp>
      <p:sp>
        <p:nvSpPr>
          <p:cNvPr id="4" name="Slide Number Placeholder 3">
            <a:extLst>
              <a:ext uri="{FF2B5EF4-FFF2-40B4-BE49-F238E27FC236}">
                <a16:creationId xmlns:a16="http://schemas.microsoft.com/office/drawing/2014/main" id="{632346B7-39B9-4FCD-8497-AE17456F00AB}"/>
              </a:ext>
            </a:extLst>
          </p:cNvPr>
          <p:cNvSpPr>
            <a:spLocks noGrp="1"/>
          </p:cNvSpPr>
          <p:nvPr>
            <p:ph type="sldNum" sz="quarter" idx="12"/>
          </p:nvPr>
        </p:nvSpPr>
        <p:spPr/>
        <p:txBody>
          <a:bodyPr/>
          <a:lstStyle/>
          <a:p>
            <a:fld id="{D57F1E4F-1CFF-5643-939E-217C01CDF565}" type="slidenum">
              <a:rPr lang="en-US" smtClean="0"/>
              <a:pPr/>
              <a:t>33</a:t>
            </a:fld>
            <a:endParaRPr lang="en-US" dirty="0"/>
          </a:p>
        </p:txBody>
      </p:sp>
      <p:sp>
        <p:nvSpPr>
          <p:cNvPr id="5" name="Footer Placeholder 3">
            <a:extLst>
              <a:ext uri="{FF2B5EF4-FFF2-40B4-BE49-F238E27FC236}">
                <a16:creationId xmlns:a16="http://schemas.microsoft.com/office/drawing/2014/main" id="{B8404857-5C09-49D9-9F23-F19E7A87234B}"/>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174202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linds(horizontal)">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121AD-8C76-4AF0-B942-6FCDADA5B5AF}"/>
              </a:ext>
            </a:extLst>
          </p:cNvPr>
          <p:cNvSpPr>
            <a:spLocks noGrp="1"/>
          </p:cNvSpPr>
          <p:nvPr>
            <p:ph type="title"/>
          </p:nvPr>
        </p:nvSpPr>
        <p:spPr>
          <a:xfrm>
            <a:off x="2589212" y="235597"/>
            <a:ext cx="8911687" cy="707385"/>
          </a:xfrm>
        </p:spPr>
        <p:txBody>
          <a:bodyPr/>
          <a:lstStyle/>
          <a:p>
            <a:pPr algn="ctr"/>
            <a:r>
              <a:rPr lang="en-US" b="1" dirty="0">
                <a:solidFill>
                  <a:schemeClr val="accent4">
                    <a:lumMod val="75000"/>
                  </a:schemeClr>
                </a:solidFill>
              </a:rPr>
              <a:t>External Reports / Documents</a:t>
            </a:r>
            <a:endParaRPr lang="en-IN" dirty="0"/>
          </a:p>
        </p:txBody>
      </p:sp>
      <p:sp>
        <p:nvSpPr>
          <p:cNvPr id="3" name="Content Placeholder 2">
            <a:extLst>
              <a:ext uri="{FF2B5EF4-FFF2-40B4-BE49-F238E27FC236}">
                <a16:creationId xmlns:a16="http://schemas.microsoft.com/office/drawing/2014/main" id="{FF883F4F-288B-4A0F-A17E-16950273EE14}"/>
              </a:ext>
            </a:extLst>
          </p:cNvPr>
          <p:cNvSpPr>
            <a:spLocks noGrp="1"/>
          </p:cNvSpPr>
          <p:nvPr>
            <p:ph idx="1"/>
          </p:nvPr>
        </p:nvSpPr>
        <p:spPr>
          <a:xfrm>
            <a:off x="2187934" y="1002428"/>
            <a:ext cx="8915400" cy="5489812"/>
          </a:xfrm>
        </p:spPr>
        <p:txBody>
          <a:bodyPr>
            <a:noAutofit/>
          </a:bodyPr>
          <a:lstStyle/>
          <a:p>
            <a:pPr marL="0" indent="0" algn="just">
              <a:spcBef>
                <a:spcPts val="0"/>
              </a:spcBef>
              <a:buNone/>
            </a:pPr>
            <a:r>
              <a:rPr lang="en-US" sz="2800" b="1" dirty="0">
                <a:solidFill>
                  <a:schemeClr val="tx2"/>
                </a:solidFill>
                <a:latin typeface="Verdana" pitchFamily="34" charset="0"/>
                <a:ea typeface="Verdana" pitchFamily="34" charset="0"/>
                <a:cs typeface="Verdana" pitchFamily="34" charset="0"/>
              </a:rPr>
              <a:t>Confidential report &amp; NOC from existing banker. </a:t>
            </a:r>
          </a:p>
          <a:p>
            <a:pPr marL="0" indent="0" algn="just">
              <a:spcBef>
                <a:spcPts val="0"/>
              </a:spcBef>
              <a:buNone/>
            </a:pPr>
            <a:endParaRPr lang="en-US" sz="2000" b="1" dirty="0">
              <a:solidFill>
                <a:schemeClr val="tx2"/>
              </a:solidFill>
              <a:latin typeface="Verdana" pitchFamily="34" charset="0"/>
              <a:ea typeface="Verdana" pitchFamily="34" charset="0"/>
              <a:cs typeface="Verdana" pitchFamily="34" charset="0"/>
            </a:endParaRPr>
          </a:p>
          <a:p>
            <a:pPr marL="0" indent="0" algn="just">
              <a:spcBef>
                <a:spcPts val="0"/>
              </a:spcBef>
              <a:buNone/>
            </a:pPr>
            <a:r>
              <a:rPr lang="en-US" sz="2800" b="1" dirty="0">
                <a:solidFill>
                  <a:schemeClr val="tx2"/>
                </a:solidFill>
                <a:latin typeface="Verdana" pitchFamily="34" charset="0"/>
                <a:ea typeface="Verdana" pitchFamily="34" charset="0"/>
                <a:cs typeface="Verdana" pitchFamily="34" charset="0"/>
              </a:rPr>
              <a:t>CIBIL Report – Adverse comments / Score</a:t>
            </a:r>
          </a:p>
          <a:p>
            <a:pPr marL="0" indent="0" algn="just">
              <a:spcBef>
                <a:spcPts val="0"/>
              </a:spcBef>
              <a:buNone/>
            </a:pPr>
            <a:endParaRPr lang="en-US" sz="2000" b="1" dirty="0">
              <a:solidFill>
                <a:schemeClr val="tx2"/>
              </a:solidFill>
              <a:latin typeface="Verdana" pitchFamily="34" charset="0"/>
              <a:ea typeface="Verdana" pitchFamily="34" charset="0"/>
              <a:cs typeface="Verdana" pitchFamily="34" charset="0"/>
            </a:endParaRPr>
          </a:p>
          <a:p>
            <a:pPr marL="0" indent="0" algn="just">
              <a:spcBef>
                <a:spcPts val="0"/>
              </a:spcBef>
              <a:buNone/>
            </a:pPr>
            <a:r>
              <a:rPr lang="en-US" sz="2800" b="1" dirty="0">
                <a:solidFill>
                  <a:schemeClr val="tx2"/>
                </a:solidFill>
                <a:latin typeface="Verdana" pitchFamily="34" charset="0"/>
                <a:ea typeface="Verdana" pitchFamily="34" charset="0"/>
                <a:cs typeface="Verdana" pitchFamily="34" charset="0"/>
              </a:rPr>
              <a:t>Valuation of Securities.</a:t>
            </a:r>
          </a:p>
          <a:p>
            <a:pPr marL="0" indent="0" algn="just">
              <a:spcBef>
                <a:spcPts val="0"/>
              </a:spcBef>
              <a:buNone/>
            </a:pPr>
            <a:endParaRPr lang="en-US" sz="2000" b="1" dirty="0">
              <a:solidFill>
                <a:schemeClr val="tx2"/>
              </a:solidFill>
              <a:latin typeface="Verdana" pitchFamily="34" charset="0"/>
              <a:ea typeface="Verdana" pitchFamily="34" charset="0"/>
              <a:cs typeface="Verdana" pitchFamily="34" charset="0"/>
            </a:endParaRPr>
          </a:p>
          <a:p>
            <a:pPr marL="0" indent="0" algn="just">
              <a:spcBef>
                <a:spcPts val="0"/>
              </a:spcBef>
              <a:buNone/>
            </a:pPr>
            <a:r>
              <a:rPr lang="en-US" sz="2800" b="1" dirty="0">
                <a:solidFill>
                  <a:schemeClr val="tx2"/>
                </a:solidFill>
                <a:latin typeface="Verdana" pitchFamily="34" charset="0"/>
                <a:ea typeface="Verdana" pitchFamily="34" charset="0"/>
                <a:cs typeface="Verdana" pitchFamily="34" charset="0"/>
              </a:rPr>
              <a:t>Credit Rating – Internal / External</a:t>
            </a:r>
          </a:p>
          <a:p>
            <a:pPr marL="0" indent="0" algn="just">
              <a:spcBef>
                <a:spcPts val="0"/>
              </a:spcBef>
              <a:buNone/>
            </a:pPr>
            <a:endParaRPr lang="en-US" sz="2000" b="1" dirty="0">
              <a:solidFill>
                <a:schemeClr val="tx2"/>
              </a:solidFill>
              <a:latin typeface="Verdana" pitchFamily="34" charset="0"/>
              <a:ea typeface="Verdana" pitchFamily="34" charset="0"/>
              <a:cs typeface="Verdana" pitchFamily="34" charset="0"/>
            </a:endParaRPr>
          </a:p>
          <a:p>
            <a:pPr marL="0" indent="0" algn="just">
              <a:spcBef>
                <a:spcPts val="0"/>
              </a:spcBef>
              <a:buNone/>
            </a:pPr>
            <a:r>
              <a:rPr lang="en-US" sz="2800" b="1" dirty="0">
                <a:solidFill>
                  <a:schemeClr val="tx2"/>
                </a:solidFill>
                <a:latin typeface="Verdana" pitchFamily="34" charset="0"/>
                <a:ea typeface="Verdana" pitchFamily="34" charset="0"/>
                <a:cs typeface="Verdana" pitchFamily="34" charset="0"/>
              </a:rPr>
              <a:t>Due Diligence Certificate [Multiple/ Consortium]</a:t>
            </a:r>
          </a:p>
          <a:p>
            <a:pPr marL="0" indent="0" algn="just">
              <a:spcBef>
                <a:spcPts val="0"/>
              </a:spcBef>
              <a:buNone/>
            </a:pPr>
            <a:endParaRPr lang="en-US" sz="2000" b="1" dirty="0">
              <a:solidFill>
                <a:schemeClr val="tx2"/>
              </a:solidFill>
              <a:latin typeface="Verdana" pitchFamily="34" charset="0"/>
              <a:ea typeface="Verdana" pitchFamily="34" charset="0"/>
              <a:cs typeface="Verdana" pitchFamily="34" charset="0"/>
            </a:endParaRPr>
          </a:p>
          <a:p>
            <a:pPr marL="0" indent="0" algn="just">
              <a:spcBef>
                <a:spcPts val="0"/>
              </a:spcBef>
              <a:buNone/>
            </a:pPr>
            <a:r>
              <a:rPr lang="en-US" sz="2800" b="1" dirty="0">
                <a:solidFill>
                  <a:schemeClr val="tx2"/>
                </a:solidFill>
                <a:latin typeface="Verdana" pitchFamily="34" charset="0"/>
                <a:ea typeface="Verdana" pitchFamily="34" charset="0"/>
                <a:cs typeface="Verdana" pitchFamily="34" charset="0"/>
              </a:rPr>
              <a:t>Vetting of Legal Documents by Legal Expert.</a:t>
            </a:r>
          </a:p>
          <a:p>
            <a:pPr marL="0" indent="0">
              <a:buNone/>
            </a:pPr>
            <a:endParaRPr lang="en-IN" sz="2800" dirty="0"/>
          </a:p>
        </p:txBody>
      </p:sp>
      <p:sp>
        <p:nvSpPr>
          <p:cNvPr id="4" name="Slide Number Placeholder 3">
            <a:extLst>
              <a:ext uri="{FF2B5EF4-FFF2-40B4-BE49-F238E27FC236}">
                <a16:creationId xmlns:a16="http://schemas.microsoft.com/office/drawing/2014/main" id="{6929DF63-7BAB-4C82-A52C-A4EDCEEC736D}"/>
              </a:ext>
            </a:extLst>
          </p:cNvPr>
          <p:cNvSpPr>
            <a:spLocks noGrp="1"/>
          </p:cNvSpPr>
          <p:nvPr>
            <p:ph type="sldNum" sz="quarter" idx="12"/>
          </p:nvPr>
        </p:nvSpPr>
        <p:spPr/>
        <p:txBody>
          <a:bodyPr/>
          <a:lstStyle/>
          <a:p>
            <a:fld id="{D57F1E4F-1CFF-5643-939E-217C01CDF565}" type="slidenum">
              <a:rPr lang="en-US" smtClean="0"/>
              <a:pPr/>
              <a:t>34</a:t>
            </a:fld>
            <a:endParaRPr lang="en-US" dirty="0"/>
          </a:p>
        </p:txBody>
      </p:sp>
      <p:sp>
        <p:nvSpPr>
          <p:cNvPr id="5" name="Footer Placeholder 3">
            <a:extLst>
              <a:ext uri="{FF2B5EF4-FFF2-40B4-BE49-F238E27FC236}">
                <a16:creationId xmlns:a16="http://schemas.microsoft.com/office/drawing/2014/main" id="{FE581C59-3435-43C1-8DF0-589C07115495}"/>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82990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linds(horizontal)">
                                      <p:cBhvr>
                                        <p:cTn id="16" dur="500"/>
                                        <p:tgtEl>
                                          <p:spTgt spid="3">
                                            <p:txEl>
                                              <p:pRg st="6" end="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blinds(horizontal)">
                                      <p:cBhvr>
                                        <p:cTn id="19" dur="500"/>
                                        <p:tgtEl>
                                          <p:spTgt spid="3">
                                            <p:txEl>
                                              <p:pRg st="8" end="8"/>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blinds(horizontal)">
                                      <p:cBhvr>
                                        <p:cTn id="2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B55FF-4A35-4EED-BBF1-869533E63850}"/>
              </a:ext>
            </a:extLst>
          </p:cNvPr>
          <p:cNvSpPr>
            <a:spLocks noGrp="1"/>
          </p:cNvSpPr>
          <p:nvPr>
            <p:ph type="title"/>
          </p:nvPr>
        </p:nvSpPr>
        <p:spPr>
          <a:xfrm>
            <a:off x="2589212" y="152415"/>
            <a:ext cx="8911687" cy="643216"/>
          </a:xfrm>
        </p:spPr>
        <p:txBody>
          <a:bodyPr/>
          <a:lstStyle/>
          <a:p>
            <a:pPr algn="ctr"/>
            <a:r>
              <a:rPr lang="en-US" b="1" dirty="0">
                <a:solidFill>
                  <a:schemeClr val="accent4">
                    <a:lumMod val="75000"/>
                  </a:schemeClr>
                </a:solidFill>
              </a:rPr>
              <a:t>Disbursement</a:t>
            </a:r>
            <a:endParaRPr lang="en-IN" dirty="0"/>
          </a:p>
        </p:txBody>
      </p:sp>
      <p:sp>
        <p:nvSpPr>
          <p:cNvPr id="3" name="Content Placeholder 2">
            <a:extLst>
              <a:ext uri="{FF2B5EF4-FFF2-40B4-BE49-F238E27FC236}">
                <a16:creationId xmlns:a16="http://schemas.microsoft.com/office/drawing/2014/main" id="{76FB7592-3963-49B3-99E5-39E830E564E2}"/>
              </a:ext>
            </a:extLst>
          </p:cNvPr>
          <p:cNvSpPr>
            <a:spLocks noGrp="1"/>
          </p:cNvSpPr>
          <p:nvPr>
            <p:ph idx="1"/>
          </p:nvPr>
        </p:nvSpPr>
        <p:spPr>
          <a:xfrm>
            <a:off x="2589212" y="795631"/>
            <a:ext cx="8915400" cy="5096095"/>
          </a:xfrm>
        </p:spPr>
        <p:txBody>
          <a:bodyPr/>
          <a:lstStyle/>
          <a:p>
            <a:pPr marL="0" lvl="1" indent="0" algn="just">
              <a:spcBef>
                <a:spcPts val="600"/>
              </a:spcBef>
              <a:spcAft>
                <a:spcPts val="600"/>
              </a:spcAft>
              <a:buSzPct val="100000"/>
              <a:buNone/>
              <a:defRPr/>
            </a:pPr>
            <a:r>
              <a:rPr lang="en-US" sz="2600" b="1" dirty="0">
                <a:solidFill>
                  <a:schemeClr val="tx2"/>
                </a:solidFill>
                <a:latin typeface="Verdana" pitchFamily="34" charset="0"/>
                <a:ea typeface="Verdana" pitchFamily="34" charset="0"/>
                <a:cs typeface="Verdana" pitchFamily="34" charset="0"/>
                <a:sym typeface="Marlett" pitchFamily="2" charset="2"/>
              </a:rPr>
              <a:t>Client Master in CBS Properly recorded. </a:t>
            </a:r>
          </a:p>
          <a:p>
            <a:pPr marL="0" lvl="1" indent="0" algn="just">
              <a:spcBef>
                <a:spcPts val="600"/>
              </a:spcBef>
              <a:spcAft>
                <a:spcPts val="600"/>
              </a:spcAft>
              <a:buSzPct val="100000"/>
              <a:buNone/>
              <a:defRPr/>
            </a:pPr>
            <a:r>
              <a:rPr lang="en-US" sz="2600" b="1" dirty="0">
                <a:solidFill>
                  <a:schemeClr val="tx2"/>
                </a:solidFill>
                <a:latin typeface="Verdana" pitchFamily="34" charset="0"/>
                <a:ea typeface="Verdana" pitchFamily="34" charset="0"/>
                <a:cs typeface="Verdana" pitchFamily="34" charset="0"/>
                <a:sym typeface="Marlett" pitchFamily="2" charset="2"/>
              </a:rPr>
              <a:t>Verify that Disbursement done only after compliance of all terms &amp;  conditions of Sanction. </a:t>
            </a:r>
          </a:p>
          <a:p>
            <a:pPr marL="0" lvl="1" indent="0" algn="just">
              <a:spcBef>
                <a:spcPts val="600"/>
              </a:spcBef>
              <a:spcAft>
                <a:spcPts val="600"/>
              </a:spcAft>
              <a:buSzPct val="100000"/>
              <a:buNone/>
              <a:defRPr/>
            </a:pPr>
            <a:r>
              <a:rPr lang="en-US" sz="2600" b="1" dirty="0">
                <a:solidFill>
                  <a:schemeClr val="tx2"/>
                </a:solidFill>
                <a:latin typeface="Verdana" pitchFamily="34" charset="0"/>
                <a:ea typeface="Verdana" pitchFamily="34" charset="0"/>
                <a:cs typeface="Verdana" pitchFamily="34" charset="0"/>
                <a:sym typeface="Marlett" pitchFamily="2" charset="2"/>
              </a:rPr>
              <a:t>Acceptance of the borrower confirming the terms &amp; conditions of sanction is obtained. </a:t>
            </a:r>
          </a:p>
          <a:p>
            <a:pPr marL="0" lvl="1" indent="0" algn="just">
              <a:spcBef>
                <a:spcPts val="600"/>
              </a:spcBef>
              <a:spcAft>
                <a:spcPts val="600"/>
              </a:spcAft>
              <a:buSzPct val="100000"/>
              <a:buNone/>
              <a:defRPr/>
            </a:pPr>
            <a:r>
              <a:rPr lang="en-US" sz="2600" b="1" dirty="0">
                <a:solidFill>
                  <a:schemeClr val="tx2"/>
                </a:solidFill>
                <a:latin typeface="Verdana" pitchFamily="34" charset="0"/>
                <a:ea typeface="Verdana" pitchFamily="34" charset="0"/>
                <a:cs typeface="Verdana" pitchFamily="34" charset="0"/>
                <a:sym typeface="Marlett" pitchFamily="2" charset="2"/>
              </a:rPr>
              <a:t>Home Loans/ term loans to be disbursed directly  to the Builder / Owner/ supplier.</a:t>
            </a:r>
            <a:endParaRPr lang="en-IN" sz="2600" b="1" dirty="0">
              <a:solidFill>
                <a:schemeClr val="tx2"/>
              </a:solidFill>
              <a:latin typeface="Verdana" pitchFamily="34" charset="0"/>
              <a:ea typeface="Verdana" pitchFamily="34" charset="0"/>
              <a:cs typeface="Verdana" pitchFamily="34" charset="0"/>
              <a:sym typeface="Marlett" pitchFamily="2" charset="2"/>
            </a:endParaRPr>
          </a:p>
          <a:p>
            <a:pPr marL="0" lvl="1" indent="0" algn="just">
              <a:spcBef>
                <a:spcPts val="600"/>
              </a:spcBef>
              <a:spcAft>
                <a:spcPts val="600"/>
              </a:spcAft>
              <a:buSzPct val="100000"/>
              <a:buNone/>
              <a:defRPr/>
            </a:pPr>
            <a:r>
              <a:rPr lang="en-US" sz="2600" b="1" dirty="0">
                <a:solidFill>
                  <a:schemeClr val="tx2"/>
                </a:solidFill>
                <a:latin typeface="Verdana" pitchFamily="34" charset="0"/>
                <a:ea typeface="Verdana" pitchFamily="34" charset="0"/>
                <a:cs typeface="Verdana" pitchFamily="34" charset="0"/>
                <a:sym typeface="Marlett" pitchFamily="2" charset="2"/>
              </a:rPr>
              <a:t>Post Disbursement Inspection</a:t>
            </a:r>
            <a:endParaRPr lang="en-US" sz="2600" b="1" dirty="0">
              <a:solidFill>
                <a:srgbClr val="003399"/>
              </a:solidFill>
              <a:latin typeface="Verdana" pitchFamily="34" charset="0"/>
              <a:ea typeface="Verdana" pitchFamily="34" charset="0"/>
              <a:cs typeface="Verdana" pitchFamily="34" charset="0"/>
              <a:sym typeface="Marlett" pitchFamily="2" charset="2"/>
            </a:endParaRPr>
          </a:p>
          <a:p>
            <a:pPr marL="0" indent="0">
              <a:buNone/>
            </a:pPr>
            <a:endParaRPr lang="en-US" dirty="0"/>
          </a:p>
          <a:p>
            <a:pPr marL="0" indent="0">
              <a:buNone/>
            </a:pPr>
            <a:endParaRPr lang="en-IN" dirty="0"/>
          </a:p>
        </p:txBody>
      </p:sp>
      <p:sp>
        <p:nvSpPr>
          <p:cNvPr id="4" name="Slide Number Placeholder 3">
            <a:extLst>
              <a:ext uri="{FF2B5EF4-FFF2-40B4-BE49-F238E27FC236}">
                <a16:creationId xmlns:a16="http://schemas.microsoft.com/office/drawing/2014/main" id="{6EB6F225-8CE9-47E9-BD89-EFA8D78CA232}"/>
              </a:ext>
            </a:extLst>
          </p:cNvPr>
          <p:cNvSpPr>
            <a:spLocks noGrp="1"/>
          </p:cNvSpPr>
          <p:nvPr>
            <p:ph type="sldNum" sz="quarter" idx="12"/>
          </p:nvPr>
        </p:nvSpPr>
        <p:spPr/>
        <p:txBody>
          <a:bodyPr/>
          <a:lstStyle/>
          <a:p>
            <a:fld id="{D57F1E4F-1CFF-5643-939E-217C01CDF565}" type="slidenum">
              <a:rPr lang="en-US" smtClean="0"/>
              <a:pPr/>
              <a:t>35</a:t>
            </a:fld>
            <a:endParaRPr lang="en-US" dirty="0"/>
          </a:p>
        </p:txBody>
      </p:sp>
      <p:sp>
        <p:nvSpPr>
          <p:cNvPr id="5" name="Footer Placeholder 3">
            <a:extLst>
              <a:ext uri="{FF2B5EF4-FFF2-40B4-BE49-F238E27FC236}">
                <a16:creationId xmlns:a16="http://schemas.microsoft.com/office/drawing/2014/main" id="{21F0DF5B-36F6-4E3B-B76C-C548A6BDFA10}"/>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6" name="Rounded Rectangle 5">
            <a:extLst>
              <a:ext uri="{FF2B5EF4-FFF2-40B4-BE49-F238E27FC236}">
                <a16:creationId xmlns:a16="http://schemas.microsoft.com/office/drawing/2014/main" id="{99D7B615-CCFB-4CB1-B10A-D8D291216AA2}"/>
              </a:ext>
            </a:extLst>
          </p:cNvPr>
          <p:cNvSpPr/>
          <p:nvPr/>
        </p:nvSpPr>
        <p:spPr bwMode="auto">
          <a:xfrm>
            <a:off x="3275011" y="5514149"/>
            <a:ext cx="7543801" cy="677917"/>
          </a:xfrm>
          <a:prstGeom prst="roundRect">
            <a:avLst/>
          </a:prstGeom>
          <a:solidFill>
            <a:srgbClr val="FFFFE9"/>
          </a:solidFill>
          <a:ln w="9525" cap="rnd"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600" b="1" i="0" u="none" strike="noStrike" cap="none" normalizeH="0" baseline="0" dirty="0">
                <a:ln>
                  <a:noFill/>
                </a:ln>
                <a:solidFill>
                  <a:schemeClr val="tx2"/>
                </a:solidFill>
                <a:effectLst/>
                <a:latin typeface="Verdana" pitchFamily="34" charset="0"/>
                <a:ea typeface="Verdana" pitchFamily="34" charset="0"/>
                <a:cs typeface="Verdana" pitchFamily="34" charset="0"/>
              </a:rPr>
              <a:t>Monitoring of End Use of Funds</a:t>
            </a:r>
            <a:endParaRPr kumimoji="0" lang="en-IN" sz="2600" b="1" i="0" u="none" strike="noStrike" cap="none" normalizeH="0" baseline="0" dirty="0">
              <a:ln>
                <a:noFill/>
              </a:ln>
              <a:solidFill>
                <a:schemeClr val="tx2"/>
              </a:solidFill>
              <a:effectLst/>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88687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7AB94-ACDC-4CF4-8E3E-A8045037BA48}"/>
              </a:ext>
            </a:extLst>
          </p:cNvPr>
          <p:cNvSpPr>
            <a:spLocks noGrp="1"/>
          </p:cNvSpPr>
          <p:nvPr>
            <p:ph type="title"/>
          </p:nvPr>
        </p:nvSpPr>
        <p:spPr>
          <a:xfrm>
            <a:off x="2592925" y="624110"/>
            <a:ext cx="8911687" cy="643216"/>
          </a:xfrm>
        </p:spPr>
        <p:txBody>
          <a:bodyPr/>
          <a:lstStyle/>
          <a:p>
            <a:pPr algn="ctr"/>
            <a:r>
              <a:rPr lang="en-US" b="1" dirty="0">
                <a:solidFill>
                  <a:schemeClr val="accent4">
                    <a:lumMod val="75000"/>
                  </a:schemeClr>
                </a:solidFill>
              </a:rPr>
              <a:t>Review / Monitoring / Supervision</a:t>
            </a:r>
            <a:endParaRPr lang="en-IN" dirty="0"/>
          </a:p>
        </p:txBody>
      </p:sp>
      <p:sp>
        <p:nvSpPr>
          <p:cNvPr id="3" name="Content Placeholder 2">
            <a:extLst>
              <a:ext uri="{FF2B5EF4-FFF2-40B4-BE49-F238E27FC236}">
                <a16:creationId xmlns:a16="http://schemas.microsoft.com/office/drawing/2014/main" id="{6363B0A6-D214-41EC-9C92-051E423C434E}"/>
              </a:ext>
            </a:extLst>
          </p:cNvPr>
          <p:cNvSpPr>
            <a:spLocks noGrp="1"/>
          </p:cNvSpPr>
          <p:nvPr>
            <p:ph idx="1"/>
          </p:nvPr>
        </p:nvSpPr>
        <p:spPr>
          <a:xfrm>
            <a:off x="2358189" y="1379621"/>
            <a:ext cx="9146423" cy="4854269"/>
          </a:xfrm>
        </p:spPr>
        <p:txBody>
          <a:bodyPr>
            <a:noAutofit/>
          </a:bodyPr>
          <a:lstStyle/>
          <a:p>
            <a:pPr marL="0" indent="0" algn="just">
              <a:buClrTx/>
              <a:buSzPct val="100000"/>
              <a:buNone/>
            </a:pPr>
            <a:r>
              <a:rPr lang="en-IN" sz="2800" b="1" dirty="0">
                <a:solidFill>
                  <a:schemeClr val="tx2"/>
                </a:solidFill>
                <a:latin typeface="Verdana" pitchFamily="34" charset="0"/>
                <a:ea typeface="Verdana" pitchFamily="34" charset="0"/>
                <a:cs typeface="Verdana" pitchFamily="34" charset="0"/>
              </a:rPr>
              <a:t>TOL / TODs</a:t>
            </a:r>
          </a:p>
          <a:p>
            <a:pPr marL="0" indent="0" algn="just">
              <a:buClrTx/>
              <a:buSzPct val="100000"/>
              <a:buNone/>
            </a:pPr>
            <a:r>
              <a:rPr lang="en-IN" sz="2800" b="1" dirty="0">
                <a:solidFill>
                  <a:schemeClr val="tx2"/>
                </a:solidFill>
                <a:latin typeface="Verdana" pitchFamily="34" charset="0"/>
                <a:ea typeface="Verdana" pitchFamily="34" charset="0"/>
                <a:cs typeface="Verdana" pitchFamily="34" charset="0"/>
              </a:rPr>
              <a:t>Stock Statements / Drawing Power</a:t>
            </a:r>
          </a:p>
          <a:p>
            <a:pPr marL="0" indent="0" algn="just">
              <a:buClrTx/>
              <a:buSzPct val="100000"/>
              <a:buNone/>
            </a:pPr>
            <a:r>
              <a:rPr lang="en-IN" sz="2800" b="1" dirty="0">
                <a:solidFill>
                  <a:schemeClr val="tx2"/>
                </a:solidFill>
                <a:latin typeface="Verdana" pitchFamily="34" charset="0"/>
                <a:ea typeface="Verdana" pitchFamily="34" charset="0"/>
                <a:cs typeface="Verdana" pitchFamily="34" charset="0"/>
              </a:rPr>
              <a:t>Insurance Policy</a:t>
            </a:r>
          </a:p>
          <a:p>
            <a:pPr marL="0" indent="0" algn="just">
              <a:buClrTx/>
              <a:buSzPct val="100000"/>
              <a:buNone/>
            </a:pPr>
            <a:r>
              <a:rPr lang="en-IN" sz="2800" b="1" dirty="0">
                <a:solidFill>
                  <a:schemeClr val="tx2"/>
                </a:solidFill>
                <a:latin typeface="Verdana" pitchFamily="34" charset="0"/>
                <a:ea typeface="Verdana" pitchFamily="34" charset="0"/>
                <a:cs typeface="Verdana" pitchFamily="34" charset="0"/>
              </a:rPr>
              <a:t>Submission of Audited FS</a:t>
            </a:r>
          </a:p>
          <a:p>
            <a:pPr marL="0" indent="0" algn="just">
              <a:buClrTx/>
              <a:buSzPct val="100000"/>
              <a:buNone/>
            </a:pPr>
            <a:r>
              <a:rPr lang="en-IN" sz="2800" b="1" dirty="0">
                <a:solidFill>
                  <a:schemeClr val="tx2"/>
                </a:solidFill>
                <a:latin typeface="Verdana" pitchFamily="34" charset="0"/>
                <a:ea typeface="Verdana" pitchFamily="34" charset="0"/>
                <a:cs typeface="Verdana" pitchFamily="34" charset="0"/>
              </a:rPr>
              <a:t>Credit Audit / Stock Audit etc</a:t>
            </a:r>
          </a:p>
          <a:p>
            <a:pPr marL="0" indent="0" algn="just">
              <a:buClrTx/>
              <a:buSzPct val="100000"/>
              <a:buNone/>
            </a:pPr>
            <a:r>
              <a:rPr lang="en-IN" sz="2800" b="1" dirty="0">
                <a:solidFill>
                  <a:schemeClr val="tx2"/>
                </a:solidFill>
                <a:latin typeface="Verdana" pitchFamily="34" charset="0"/>
                <a:ea typeface="Verdana" pitchFamily="34" charset="0"/>
                <a:cs typeface="Verdana" pitchFamily="34" charset="0"/>
              </a:rPr>
              <a:t>Visit Reports</a:t>
            </a:r>
          </a:p>
          <a:p>
            <a:pPr marL="0" indent="0" algn="just">
              <a:buClrTx/>
              <a:buSzPct val="100000"/>
              <a:buNone/>
            </a:pPr>
            <a:r>
              <a:rPr lang="en-IN" sz="2800" b="1" dirty="0">
                <a:solidFill>
                  <a:schemeClr val="tx2"/>
                </a:solidFill>
                <a:latin typeface="Verdana" pitchFamily="34" charset="0"/>
                <a:ea typeface="Verdana" pitchFamily="34" charset="0"/>
                <a:cs typeface="Verdana" pitchFamily="34" charset="0"/>
              </a:rPr>
              <a:t>Account Statements / Operations</a:t>
            </a:r>
          </a:p>
          <a:p>
            <a:pPr marL="0" indent="0" algn="just">
              <a:buClrTx/>
              <a:buSzPct val="100000"/>
              <a:buNone/>
            </a:pPr>
            <a:r>
              <a:rPr lang="en-IN" sz="2800" b="1" dirty="0">
                <a:solidFill>
                  <a:schemeClr val="tx2"/>
                </a:solidFill>
                <a:latin typeface="Verdana" pitchFamily="34" charset="0"/>
                <a:ea typeface="Verdana" pitchFamily="34" charset="0"/>
                <a:cs typeface="Verdana" pitchFamily="34" charset="0"/>
              </a:rPr>
              <a:t>Review / Renewal of Proposals</a:t>
            </a:r>
          </a:p>
          <a:p>
            <a:pPr marL="0" indent="0" algn="just">
              <a:buClrTx/>
              <a:buSzPct val="100000"/>
              <a:buNone/>
            </a:pPr>
            <a:r>
              <a:rPr lang="en-IN" sz="2800" b="1" dirty="0">
                <a:solidFill>
                  <a:schemeClr val="tx2"/>
                </a:solidFill>
                <a:latin typeface="Verdana" pitchFamily="34" charset="0"/>
                <a:ea typeface="Verdana" pitchFamily="34" charset="0"/>
                <a:cs typeface="Verdana" pitchFamily="34" charset="0"/>
              </a:rPr>
              <a:t>Early Warning Signals (EWS)</a:t>
            </a:r>
          </a:p>
          <a:p>
            <a:pPr marL="0" indent="0" algn="just">
              <a:buClrTx/>
              <a:buSzPct val="100000"/>
              <a:buNone/>
            </a:pPr>
            <a:endParaRPr lang="en-IN" sz="2800" b="1" dirty="0">
              <a:solidFill>
                <a:schemeClr val="tx2"/>
              </a:solidFill>
              <a:latin typeface="Verdana" pitchFamily="34" charset="0"/>
              <a:ea typeface="Verdana" pitchFamily="34" charset="0"/>
              <a:cs typeface="Verdana" pitchFamily="34" charset="0"/>
            </a:endParaRPr>
          </a:p>
        </p:txBody>
      </p:sp>
      <p:sp>
        <p:nvSpPr>
          <p:cNvPr id="4" name="Slide Number Placeholder 3">
            <a:extLst>
              <a:ext uri="{FF2B5EF4-FFF2-40B4-BE49-F238E27FC236}">
                <a16:creationId xmlns:a16="http://schemas.microsoft.com/office/drawing/2014/main" id="{ACAAF0F7-8417-49AD-B565-091710DD9570}"/>
              </a:ext>
            </a:extLst>
          </p:cNvPr>
          <p:cNvSpPr>
            <a:spLocks noGrp="1"/>
          </p:cNvSpPr>
          <p:nvPr>
            <p:ph type="sldNum" sz="quarter" idx="12"/>
          </p:nvPr>
        </p:nvSpPr>
        <p:spPr/>
        <p:txBody>
          <a:bodyPr/>
          <a:lstStyle/>
          <a:p>
            <a:fld id="{D57F1E4F-1CFF-5643-939E-217C01CDF565}" type="slidenum">
              <a:rPr lang="en-US" smtClean="0"/>
              <a:pPr/>
              <a:t>36</a:t>
            </a:fld>
            <a:endParaRPr lang="en-US" dirty="0"/>
          </a:p>
        </p:txBody>
      </p:sp>
      <p:sp>
        <p:nvSpPr>
          <p:cNvPr id="5" name="Footer Placeholder 3">
            <a:extLst>
              <a:ext uri="{FF2B5EF4-FFF2-40B4-BE49-F238E27FC236}">
                <a16:creationId xmlns:a16="http://schemas.microsoft.com/office/drawing/2014/main" id="{2754F58F-B7C1-4F7E-88EC-0890F2712430}"/>
              </a:ext>
            </a:extLst>
          </p:cNvPr>
          <p:cNvSpPr txBox="1">
            <a:spLocks/>
          </p:cNvSpPr>
          <p:nvPr/>
        </p:nvSpPr>
        <p:spPr>
          <a:xfrm>
            <a:off x="8770688" y="6519536"/>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149229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linds(horizontal)">
                                      <p:cBhvr>
                                        <p:cTn id="28" dur="500"/>
                                        <p:tgtEl>
                                          <p:spTgt spid="3">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blinds(horizontal)">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17A70-572A-43B7-874A-B3E78770F401}"/>
              </a:ext>
            </a:extLst>
          </p:cNvPr>
          <p:cNvSpPr>
            <a:spLocks noGrp="1"/>
          </p:cNvSpPr>
          <p:nvPr>
            <p:ph type="title"/>
          </p:nvPr>
        </p:nvSpPr>
        <p:spPr/>
        <p:txBody>
          <a:bodyPr/>
          <a:lstStyle/>
          <a:p>
            <a:pPr algn="ctr"/>
            <a:r>
              <a:rPr lang="en-US" b="1" dirty="0">
                <a:solidFill>
                  <a:schemeClr val="accent4">
                    <a:lumMod val="75000"/>
                  </a:schemeClr>
                </a:solidFill>
              </a:rPr>
              <a:t>Agenda</a:t>
            </a:r>
            <a:endParaRPr lang="en-IN" dirty="0"/>
          </a:p>
        </p:txBody>
      </p:sp>
      <p:sp>
        <p:nvSpPr>
          <p:cNvPr id="3" name="Content Placeholder 2">
            <a:extLst>
              <a:ext uri="{FF2B5EF4-FFF2-40B4-BE49-F238E27FC236}">
                <a16:creationId xmlns:a16="http://schemas.microsoft.com/office/drawing/2014/main" id="{934BEEAF-CBFC-4EB1-9F10-C4BC58913927}"/>
              </a:ext>
            </a:extLst>
          </p:cNvPr>
          <p:cNvSpPr>
            <a:spLocks noGrp="1"/>
          </p:cNvSpPr>
          <p:nvPr>
            <p:ph idx="1"/>
          </p:nvPr>
        </p:nvSpPr>
        <p:spPr>
          <a:xfrm>
            <a:off x="2483195" y="1540189"/>
            <a:ext cx="8915400" cy="4796476"/>
          </a:xfrm>
        </p:spPr>
        <p:txBody>
          <a:bodyPr>
            <a:normAutofit lnSpcReduction="10000"/>
          </a:bodyPr>
          <a:lstStyle/>
          <a:p>
            <a:pPr marL="0" indent="0" algn="just">
              <a:spcBef>
                <a:spcPts val="1200"/>
              </a:spcBef>
              <a:spcAft>
                <a:spcPts val="1200"/>
              </a:spcAft>
              <a:buNone/>
            </a:pPr>
            <a:r>
              <a:rPr lang="en-US" sz="2800" b="1" dirty="0">
                <a:solidFill>
                  <a:schemeClr val="tx2"/>
                </a:solidFill>
                <a:latin typeface="Verdana" pitchFamily="34" charset="0"/>
                <a:ea typeface="Verdana" pitchFamily="34" charset="0"/>
                <a:cs typeface="Verdana" pitchFamily="34" charset="0"/>
              </a:rPr>
              <a:t>Audit Planning</a:t>
            </a:r>
          </a:p>
          <a:p>
            <a:pPr marL="0" indent="0" algn="just">
              <a:spcBef>
                <a:spcPts val="1200"/>
              </a:spcBef>
              <a:spcAft>
                <a:spcPts val="1200"/>
              </a:spcAft>
              <a:buNone/>
            </a:pPr>
            <a:r>
              <a:rPr lang="en-US" sz="2800" b="1" dirty="0">
                <a:solidFill>
                  <a:schemeClr val="tx2"/>
                </a:solidFill>
                <a:latin typeface="Verdana" pitchFamily="34" charset="0"/>
                <a:ea typeface="Verdana" pitchFamily="34" charset="0"/>
                <a:cs typeface="Verdana" pitchFamily="34" charset="0"/>
              </a:rPr>
              <a:t>  - Ethical Compliance</a:t>
            </a:r>
          </a:p>
          <a:p>
            <a:pPr marL="0" indent="0" algn="just">
              <a:spcBef>
                <a:spcPts val="1200"/>
              </a:spcBef>
              <a:spcAft>
                <a:spcPts val="1200"/>
              </a:spcAft>
              <a:buNone/>
            </a:pPr>
            <a:r>
              <a:rPr lang="en-US" sz="2800" b="1" dirty="0">
                <a:solidFill>
                  <a:schemeClr val="tx2"/>
                </a:solidFill>
                <a:latin typeface="Verdana" pitchFamily="34" charset="0"/>
                <a:ea typeface="Verdana" pitchFamily="34" charset="0"/>
                <a:cs typeface="Verdana" pitchFamily="34" charset="0"/>
              </a:rPr>
              <a:t>  - Compliance with Standards on Auditing</a:t>
            </a:r>
          </a:p>
          <a:p>
            <a:pPr marL="0" indent="0" algn="just">
              <a:spcBef>
                <a:spcPts val="1200"/>
              </a:spcBef>
              <a:spcAft>
                <a:spcPts val="1200"/>
              </a:spcAft>
              <a:buNone/>
            </a:pPr>
            <a:r>
              <a:rPr lang="en-US" sz="2800" b="1" dirty="0">
                <a:solidFill>
                  <a:schemeClr val="tx2"/>
                </a:solidFill>
                <a:latin typeface="Verdana" pitchFamily="34" charset="0"/>
                <a:ea typeface="Verdana" pitchFamily="34" charset="0"/>
                <a:cs typeface="Verdana" pitchFamily="34" charset="0"/>
              </a:rPr>
              <a:t>  - Compliance with Guidance Note</a:t>
            </a:r>
          </a:p>
          <a:p>
            <a:pPr marL="0" indent="0" algn="just">
              <a:spcBef>
                <a:spcPts val="1200"/>
              </a:spcBef>
              <a:spcAft>
                <a:spcPts val="1200"/>
              </a:spcAft>
              <a:buNone/>
            </a:pPr>
            <a:r>
              <a:rPr lang="en-US" sz="2800" b="1" dirty="0">
                <a:solidFill>
                  <a:schemeClr val="tx2"/>
                </a:solidFill>
                <a:latin typeface="Verdana" pitchFamily="34" charset="0"/>
                <a:ea typeface="Verdana" pitchFamily="34" charset="0"/>
                <a:cs typeface="Verdana" pitchFamily="34" charset="0"/>
              </a:rPr>
              <a:t>Advances</a:t>
            </a:r>
          </a:p>
          <a:p>
            <a:pPr marL="0" indent="0" algn="just">
              <a:spcBef>
                <a:spcPts val="1200"/>
              </a:spcBef>
              <a:spcAft>
                <a:spcPts val="1200"/>
              </a:spcAft>
              <a:buNone/>
            </a:pPr>
            <a:r>
              <a:rPr lang="en-US" sz="2800" b="1" dirty="0">
                <a:solidFill>
                  <a:schemeClr val="tx2"/>
                </a:solidFill>
                <a:latin typeface="Verdana" pitchFamily="34" charset="0"/>
                <a:ea typeface="Verdana" pitchFamily="34" charset="0"/>
                <a:cs typeface="Verdana" pitchFamily="34" charset="0"/>
              </a:rPr>
              <a:t>Long Form Audit Report</a:t>
            </a:r>
          </a:p>
          <a:p>
            <a:pPr marL="0" indent="0" algn="just">
              <a:spcBef>
                <a:spcPts val="1200"/>
              </a:spcBef>
              <a:spcAft>
                <a:spcPts val="1200"/>
              </a:spcAft>
              <a:buNone/>
            </a:pPr>
            <a:r>
              <a:rPr lang="en-US" sz="2800" b="1" dirty="0">
                <a:solidFill>
                  <a:schemeClr val="tx2"/>
                </a:solidFill>
                <a:latin typeface="Verdana" pitchFamily="34" charset="0"/>
                <a:ea typeface="Verdana" pitchFamily="34" charset="0"/>
                <a:cs typeface="Verdana" pitchFamily="34" charset="0"/>
              </a:rPr>
              <a:t>Documentation</a:t>
            </a:r>
          </a:p>
          <a:p>
            <a:pPr marL="0" indent="0" algn="just">
              <a:spcBef>
                <a:spcPts val="1200"/>
              </a:spcBef>
              <a:spcAft>
                <a:spcPts val="1200"/>
              </a:spcAft>
              <a:buNone/>
            </a:pPr>
            <a:endParaRPr lang="en-US" sz="2800" b="1" dirty="0">
              <a:solidFill>
                <a:schemeClr val="tx2"/>
              </a:solidFill>
              <a:latin typeface="Verdana" pitchFamily="34" charset="0"/>
              <a:ea typeface="Verdana" pitchFamily="34" charset="0"/>
              <a:cs typeface="Verdana" pitchFamily="34" charset="0"/>
            </a:endParaRPr>
          </a:p>
          <a:p>
            <a:pPr marL="0" indent="0" algn="just">
              <a:spcBef>
                <a:spcPts val="1200"/>
              </a:spcBef>
              <a:spcAft>
                <a:spcPts val="1200"/>
              </a:spcAft>
              <a:buNone/>
            </a:pPr>
            <a:endParaRPr lang="en-US" sz="2800" b="1" dirty="0">
              <a:solidFill>
                <a:schemeClr val="tx2"/>
              </a:solidFill>
              <a:latin typeface="Verdana" pitchFamily="34" charset="0"/>
              <a:ea typeface="Verdana" pitchFamily="34" charset="0"/>
              <a:cs typeface="Verdana" pitchFamily="34" charset="0"/>
            </a:endParaRPr>
          </a:p>
        </p:txBody>
      </p:sp>
      <p:sp>
        <p:nvSpPr>
          <p:cNvPr id="4" name="Slide Number Placeholder 3">
            <a:extLst>
              <a:ext uri="{FF2B5EF4-FFF2-40B4-BE49-F238E27FC236}">
                <a16:creationId xmlns:a16="http://schemas.microsoft.com/office/drawing/2014/main" id="{EAF9C9A6-57C4-4B9F-BDF9-9BC5779D929E}"/>
              </a:ext>
            </a:extLst>
          </p:cNvPr>
          <p:cNvSpPr>
            <a:spLocks noGrp="1"/>
          </p:cNvSpPr>
          <p:nvPr>
            <p:ph type="sldNum" sz="quarter" idx="12"/>
          </p:nvPr>
        </p:nvSpPr>
        <p:spPr>
          <a:xfrm>
            <a:off x="531812" y="787782"/>
            <a:ext cx="779767" cy="365125"/>
          </a:xfrm>
        </p:spPr>
        <p:txBody>
          <a:bodyPr/>
          <a:lstStyle/>
          <a:p>
            <a:fld id="{D57F1E4F-1CFF-5643-939E-217C01CDF565}" type="slidenum">
              <a:rPr lang="en-US" smtClean="0"/>
              <a:pPr/>
              <a:t>37</a:t>
            </a:fld>
            <a:endParaRPr lang="en-US" dirty="0"/>
          </a:p>
        </p:txBody>
      </p:sp>
      <p:pic>
        <p:nvPicPr>
          <p:cNvPr id="5" name="t58131115" descr="http://cdn7.fotosearch.com/bthumb/CSP/CSP622/k6228245.jpg">
            <a:extLst>
              <a:ext uri="{FF2B5EF4-FFF2-40B4-BE49-F238E27FC236}">
                <a16:creationId xmlns:a16="http://schemas.microsoft.com/office/drawing/2014/main" id="{7FEA6E7D-96D0-45CB-B18C-06D6C1851E6A}"/>
              </a:ext>
            </a:extLst>
          </p:cNvPr>
          <p:cNvPicPr>
            <a:picLocks noChangeAspect="1" noChangeArrowheads="1"/>
          </p:cNvPicPr>
          <p:nvPr/>
        </p:nvPicPr>
        <p:blipFill>
          <a:blip r:embed="rId2"/>
          <a:srcRect/>
          <a:stretch>
            <a:fillRect/>
          </a:stretch>
        </p:blipFill>
        <p:spPr bwMode="auto">
          <a:xfrm>
            <a:off x="9459913" y="0"/>
            <a:ext cx="2732087" cy="2060575"/>
          </a:xfrm>
          <a:prstGeom prst="rect">
            <a:avLst/>
          </a:prstGeom>
          <a:noFill/>
          <a:ln w="9525">
            <a:noFill/>
            <a:miter lim="800000"/>
            <a:headEnd/>
            <a:tailEnd/>
          </a:ln>
        </p:spPr>
      </p:pic>
      <p:sp>
        <p:nvSpPr>
          <p:cNvPr id="6" name="Footer Placeholder 3">
            <a:extLst>
              <a:ext uri="{FF2B5EF4-FFF2-40B4-BE49-F238E27FC236}">
                <a16:creationId xmlns:a16="http://schemas.microsoft.com/office/drawing/2014/main" id="{7D1473E3-4576-4696-9191-2A722FA8C502}"/>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9" name="Rectangle: Rounded Corners 8">
            <a:extLst>
              <a:ext uri="{FF2B5EF4-FFF2-40B4-BE49-F238E27FC236}">
                <a16:creationId xmlns:a16="http://schemas.microsoft.com/office/drawing/2014/main" id="{1643ACBD-0E50-418A-AE10-EB47F2755AE0}"/>
              </a:ext>
            </a:extLst>
          </p:cNvPr>
          <p:cNvSpPr/>
          <p:nvPr/>
        </p:nvSpPr>
        <p:spPr>
          <a:xfrm>
            <a:off x="2483195" y="4966027"/>
            <a:ext cx="8326582" cy="520386"/>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03782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31D4A-ADEE-48F4-B28A-6F7888723BE3}"/>
              </a:ext>
            </a:extLst>
          </p:cNvPr>
          <p:cNvSpPr>
            <a:spLocks noGrp="1"/>
          </p:cNvSpPr>
          <p:nvPr>
            <p:ph type="title"/>
          </p:nvPr>
        </p:nvSpPr>
        <p:spPr>
          <a:xfrm>
            <a:off x="2191647" y="376760"/>
            <a:ext cx="8911687" cy="659258"/>
          </a:xfrm>
        </p:spPr>
        <p:txBody>
          <a:bodyPr/>
          <a:lstStyle/>
          <a:p>
            <a:pPr algn="ctr"/>
            <a:r>
              <a:rPr lang="en-US" b="1" dirty="0">
                <a:solidFill>
                  <a:schemeClr val="accent4">
                    <a:lumMod val="75000"/>
                  </a:schemeClr>
                </a:solidFill>
              </a:rPr>
              <a:t>Reporting</a:t>
            </a:r>
            <a:endParaRPr lang="en-IN" dirty="0"/>
          </a:p>
        </p:txBody>
      </p:sp>
      <p:sp>
        <p:nvSpPr>
          <p:cNvPr id="3" name="Content Placeholder 2">
            <a:extLst>
              <a:ext uri="{FF2B5EF4-FFF2-40B4-BE49-F238E27FC236}">
                <a16:creationId xmlns:a16="http://schemas.microsoft.com/office/drawing/2014/main" id="{02B305FB-3A89-46B3-87A2-56B7713E5AFB}"/>
              </a:ext>
            </a:extLst>
          </p:cNvPr>
          <p:cNvSpPr>
            <a:spLocks noGrp="1"/>
          </p:cNvSpPr>
          <p:nvPr>
            <p:ph idx="1"/>
          </p:nvPr>
        </p:nvSpPr>
        <p:spPr>
          <a:xfrm>
            <a:off x="2191647" y="970344"/>
            <a:ext cx="8915400" cy="5623701"/>
          </a:xfrm>
        </p:spPr>
        <p:txBody>
          <a:bodyPr>
            <a:noAutofit/>
          </a:bodyPr>
          <a:lstStyle/>
          <a:p>
            <a:pPr marL="9525" lvl="2" indent="0" algn="just">
              <a:spcBef>
                <a:spcPts val="600"/>
              </a:spcBef>
              <a:spcAft>
                <a:spcPts val="600"/>
              </a:spcAft>
              <a:buNone/>
            </a:pPr>
            <a:r>
              <a:rPr lang="en-US" sz="2400" b="1" dirty="0">
                <a:solidFill>
                  <a:schemeClr val="tx2"/>
                </a:solidFill>
                <a:latin typeface="Verdana" pitchFamily="34" charset="0"/>
                <a:ea typeface="Verdana" pitchFamily="34" charset="0"/>
                <a:cs typeface="Verdana" pitchFamily="34" charset="0"/>
              </a:rPr>
              <a:t>Statutory Audit Report – Addressed to SCA/Bank</a:t>
            </a:r>
          </a:p>
          <a:p>
            <a:pPr marL="9525" lvl="2" indent="0">
              <a:spcBef>
                <a:spcPts val="600"/>
              </a:spcBef>
              <a:spcAft>
                <a:spcPts val="600"/>
              </a:spcAft>
              <a:buNone/>
            </a:pPr>
            <a:r>
              <a:rPr lang="en-US" sz="2400" b="1" dirty="0">
                <a:solidFill>
                  <a:schemeClr val="tx2"/>
                </a:solidFill>
                <a:latin typeface="Verdana" pitchFamily="34" charset="0"/>
                <a:ea typeface="Verdana" pitchFamily="34" charset="0"/>
                <a:cs typeface="Verdana" pitchFamily="34" charset="0"/>
              </a:rPr>
              <a:t>SA 700 – Forming an opinion &amp; Reporting on Financial Statements</a:t>
            </a:r>
          </a:p>
          <a:p>
            <a:pPr marL="9525" lvl="2" indent="0">
              <a:spcBef>
                <a:spcPts val="600"/>
              </a:spcBef>
              <a:spcAft>
                <a:spcPts val="600"/>
              </a:spcAft>
              <a:buNone/>
            </a:pPr>
            <a:r>
              <a:rPr lang="en-US" sz="2400" b="1" dirty="0">
                <a:solidFill>
                  <a:schemeClr val="tx2"/>
                </a:solidFill>
                <a:latin typeface="Verdana" pitchFamily="34" charset="0"/>
                <a:ea typeface="Verdana" pitchFamily="34" charset="0"/>
                <a:cs typeface="Verdana" pitchFamily="34" charset="0"/>
              </a:rPr>
              <a:t>SA 701 – Communicating Key Audit Matters</a:t>
            </a:r>
          </a:p>
          <a:p>
            <a:pPr marL="9525" lvl="2" indent="0">
              <a:spcBef>
                <a:spcPts val="600"/>
              </a:spcBef>
              <a:spcAft>
                <a:spcPts val="600"/>
              </a:spcAft>
              <a:buNone/>
            </a:pPr>
            <a:r>
              <a:rPr lang="en-US" sz="2400" b="1" dirty="0">
                <a:solidFill>
                  <a:schemeClr val="tx2"/>
                </a:solidFill>
                <a:latin typeface="Verdana" pitchFamily="34" charset="0"/>
                <a:ea typeface="Verdana" pitchFamily="34" charset="0"/>
                <a:cs typeface="Verdana" pitchFamily="34" charset="0"/>
              </a:rPr>
              <a:t>SA 705 – Modifications to the opinion in the independent auditors report</a:t>
            </a:r>
          </a:p>
          <a:p>
            <a:pPr marL="9525" lvl="2" indent="0">
              <a:spcBef>
                <a:spcPts val="600"/>
              </a:spcBef>
              <a:spcAft>
                <a:spcPts val="600"/>
              </a:spcAft>
              <a:buNone/>
            </a:pPr>
            <a:r>
              <a:rPr lang="en-US" sz="2400" b="1" dirty="0">
                <a:solidFill>
                  <a:schemeClr val="tx2"/>
                </a:solidFill>
                <a:latin typeface="Verdana" pitchFamily="34" charset="0"/>
                <a:ea typeface="Verdana" pitchFamily="34" charset="0"/>
                <a:cs typeface="Verdana" pitchFamily="34" charset="0"/>
              </a:rPr>
              <a:t>SA 706 – Emphasis of Matter Paragraph or Other Matter Paragraph</a:t>
            </a:r>
          </a:p>
          <a:p>
            <a:pPr marL="9525" lvl="2" indent="0">
              <a:spcBef>
                <a:spcPts val="600"/>
              </a:spcBef>
              <a:spcAft>
                <a:spcPts val="600"/>
              </a:spcAft>
              <a:buNone/>
            </a:pPr>
            <a:r>
              <a:rPr lang="en-US" sz="2400" b="1" dirty="0">
                <a:solidFill>
                  <a:schemeClr val="tx2"/>
                </a:solidFill>
                <a:latin typeface="Verdana" pitchFamily="34" charset="0"/>
                <a:ea typeface="Verdana" pitchFamily="34" charset="0"/>
                <a:cs typeface="Verdana" pitchFamily="34" charset="0"/>
              </a:rPr>
              <a:t>SA 720 – Auditors Responsibility relating to Other Information </a:t>
            </a:r>
          </a:p>
          <a:p>
            <a:pPr marL="9525" lvl="2" indent="0">
              <a:spcBef>
                <a:spcPts val="600"/>
              </a:spcBef>
              <a:spcAft>
                <a:spcPts val="600"/>
              </a:spcAft>
              <a:buNone/>
            </a:pPr>
            <a:r>
              <a:rPr lang="en-US" sz="2400" b="1" dirty="0">
                <a:solidFill>
                  <a:schemeClr val="tx2"/>
                </a:solidFill>
                <a:latin typeface="Verdana" pitchFamily="34" charset="0"/>
                <a:ea typeface="Verdana" pitchFamily="34" charset="0"/>
                <a:cs typeface="Verdana" pitchFamily="34" charset="0"/>
              </a:rPr>
              <a:t>KAM / Modified Opinion / EOM / OM – all are different.</a:t>
            </a:r>
          </a:p>
          <a:p>
            <a:pPr marL="9525" lvl="2" indent="0">
              <a:spcBef>
                <a:spcPts val="600"/>
              </a:spcBef>
              <a:spcAft>
                <a:spcPts val="600"/>
              </a:spcAft>
              <a:buNone/>
            </a:pPr>
            <a:endParaRPr lang="en-US" sz="2400" b="1" dirty="0">
              <a:solidFill>
                <a:schemeClr val="tx2"/>
              </a:solidFill>
              <a:latin typeface="Verdana" pitchFamily="34" charset="0"/>
              <a:ea typeface="Verdana" pitchFamily="34" charset="0"/>
              <a:cs typeface="Verdana" pitchFamily="34" charset="0"/>
            </a:endParaRPr>
          </a:p>
        </p:txBody>
      </p:sp>
      <p:sp>
        <p:nvSpPr>
          <p:cNvPr id="4" name="Slide Number Placeholder 3">
            <a:extLst>
              <a:ext uri="{FF2B5EF4-FFF2-40B4-BE49-F238E27FC236}">
                <a16:creationId xmlns:a16="http://schemas.microsoft.com/office/drawing/2014/main" id="{EF260568-DC58-454F-B183-0B52E8CEB4EA}"/>
              </a:ext>
            </a:extLst>
          </p:cNvPr>
          <p:cNvSpPr>
            <a:spLocks noGrp="1"/>
          </p:cNvSpPr>
          <p:nvPr>
            <p:ph type="sldNum" sz="quarter" idx="12"/>
          </p:nvPr>
        </p:nvSpPr>
        <p:spPr/>
        <p:txBody>
          <a:bodyPr/>
          <a:lstStyle/>
          <a:p>
            <a:fld id="{D57F1E4F-1CFF-5643-939E-217C01CDF565}" type="slidenum">
              <a:rPr lang="en-US" smtClean="0"/>
              <a:pPr/>
              <a:t>38</a:t>
            </a:fld>
            <a:endParaRPr lang="en-US" dirty="0"/>
          </a:p>
        </p:txBody>
      </p:sp>
      <p:sp>
        <p:nvSpPr>
          <p:cNvPr id="5" name="Footer Placeholder 3">
            <a:extLst>
              <a:ext uri="{FF2B5EF4-FFF2-40B4-BE49-F238E27FC236}">
                <a16:creationId xmlns:a16="http://schemas.microsoft.com/office/drawing/2014/main" id="{72458781-BE0A-471B-A45D-02A472DC209C}"/>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348069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31D4A-ADEE-48F4-B28A-6F7888723BE3}"/>
              </a:ext>
            </a:extLst>
          </p:cNvPr>
          <p:cNvSpPr>
            <a:spLocks noGrp="1"/>
          </p:cNvSpPr>
          <p:nvPr>
            <p:ph type="title"/>
          </p:nvPr>
        </p:nvSpPr>
        <p:spPr>
          <a:xfrm>
            <a:off x="2191647" y="376760"/>
            <a:ext cx="8911687" cy="659258"/>
          </a:xfrm>
        </p:spPr>
        <p:txBody>
          <a:bodyPr/>
          <a:lstStyle/>
          <a:p>
            <a:pPr algn="ctr"/>
            <a:r>
              <a:rPr lang="en-US" b="1" dirty="0">
                <a:solidFill>
                  <a:schemeClr val="accent4">
                    <a:lumMod val="75000"/>
                  </a:schemeClr>
                </a:solidFill>
              </a:rPr>
              <a:t>Reporting</a:t>
            </a:r>
            <a:endParaRPr lang="en-IN" dirty="0"/>
          </a:p>
        </p:txBody>
      </p:sp>
      <p:sp>
        <p:nvSpPr>
          <p:cNvPr id="3" name="Content Placeholder 2">
            <a:extLst>
              <a:ext uri="{FF2B5EF4-FFF2-40B4-BE49-F238E27FC236}">
                <a16:creationId xmlns:a16="http://schemas.microsoft.com/office/drawing/2014/main" id="{02B305FB-3A89-46B3-87A2-56B7713E5AFB}"/>
              </a:ext>
            </a:extLst>
          </p:cNvPr>
          <p:cNvSpPr>
            <a:spLocks noGrp="1"/>
          </p:cNvSpPr>
          <p:nvPr>
            <p:ph idx="1"/>
          </p:nvPr>
        </p:nvSpPr>
        <p:spPr>
          <a:xfrm>
            <a:off x="2191647" y="970344"/>
            <a:ext cx="8915400" cy="5623701"/>
          </a:xfrm>
        </p:spPr>
        <p:txBody>
          <a:bodyPr>
            <a:normAutofit/>
          </a:bodyPr>
          <a:lstStyle/>
          <a:p>
            <a:pPr marL="9525" lvl="2" indent="0" algn="just">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Statutory Audit Report</a:t>
            </a:r>
          </a:p>
          <a:p>
            <a:pPr marL="9525" lvl="2" indent="0">
              <a:spcBef>
                <a:spcPts val="600"/>
              </a:spcBef>
              <a:spcAft>
                <a:spcPts val="600"/>
              </a:spcAft>
              <a:buNone/>
            </a:pPr>
            <a:endParaRPr lang="en-US" sz="2800" b="1" dirty="0">
              <a:solidFill>
                <a:schemeClr val="tx2"/>
              </a:solidFill>
              <a:latin typeface="Verdana" pitchFamily="34" charset="0"/>
              <a:ea typeface="Verdana" pitchFamily="34" charset="0"/>
              <a:cs typeface="Verdana" pitchFamily="34" charset="0"/>
            </a:endParaRPr>
          </a:p>
          <a:p>
            <a:pPr marL="9525" lvl="2" indent="0">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Compliance with Accounting Standards to be mentioned in main report.</a:t>
            </a:r>
          </a:p>
          <a:p>
            <a:pPr marL="9525" lvl="2" indent="0" algn="just">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Qualifications can be through Memorandum of Changes or Specific remarks in the last para.</a:t>
            </a:r>
          </a:p>
          <a:p>
            <a:pPr marL="9525" lvl="2" indent="0">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Illustrative Format Bank Audit Guidance Note 2020</a:t>
            </a:r>
          </a:p>
          <a:p>
            <a:pPr marL="9525" lvl="2" indent="0">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Add annexures / supporting documents to the report wherever necessary</a:t>
            </a:r>
          </a:p>
        </p:txBody>
      </p:sp>
      <p:sp>
        <p:nvSpPr>
          <p:cNvPr id="4" name="Slide Number Placeholder 3">
            <a:extLst>
              <a:ext uri="{FF2B5EF4-FFF2-40B4-BE49-F238E27FC236}">
                <a16:creationId xmlns:a16="http://schemas.microsoft.com/office/drawing/2014/main" id="{EF260568-DC58-454F-B183-0B52E8CEB4EA}"/>
              </a:ext>
            </a:extLst>
          </p:cNvPr>
          <p:cNvSpPr>
            <a:spLocks noGrp="1"/>
          </p:cNvSpPr>
          <p:nvPr>
            <p:ph type="sldNum" sz="quarter" idx="12"/>
          </p:nvPr>
        </p:nvSpPr>
        <p:spPr/>
        <p:txBody>
          <a:bodyPr/>
          <a:lstStyle/>
          <a:p>
            <a:fld id="{D57F1E4F-1CFF-5643-939E-217C01CDF565}" type="slidenum">
              <a:rPr lang="en-US" smtClean="0"/>
              <a:pPr/>
              <a:t>39</a:t>
            </a:fld>
            <a:endParaRPr lang="en-US" dirty="0"/>
          </a:p>
        </p:txBody>
      </p:sp>
      <p:sp>
        <p:nvSpPr>
          <p:cNvPr id="5" name="Footer Placeholder 3">
            <a:extLst>
              <a:ext uri="{FF2B5EF4-FFF2-40B4-BE49-F238E27FC236}">
                <a16:creationId xmlns:a16="http://schemas.microsoft.com/office/drawing/2014/main" id="{72458781-BE0A-471B-A45D-02A472DC209C}"/>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331743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linds(horizontal)">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17A70-572A-43B7-874A-B3E78770F401}"/>
              </a:ext>
            </a:extLst>
          </p:cNvPr>
          <p:cNvSpPr>
            <a:spLocks noGrp="1"/>
          </p:cNvSpPr>
          <p:nvPr>
            <p:ph type="title"/>
          </p:nvPr>
        </p:nvSpPr>
        <p:spPr/>
        <p:txBody>
          <a:bodyPr/>
          <a:lstStyle/>
          <a:p>
            <a:pPr algn="ctr"/>
            <a:r>
              <a:rPr lang="en-US" b="1" dirty="0">
                <a:solidFill>
                  <a:schemeClr val="accent4">
                    <a:lumMod val="75000"/>
                  </a:schemeClr>
                </a:solidFill>
              </a:rPr>
              <a:t>Agenda</a:t>
            </a:r>
            <a:endParaRPr lang="en-IN" dirty="0"/>
          </a:p>
        </p:txBody>
      </p:sp>
      <p:sp>
        <p:nvSpPr>
          <p:cNvPr id="3" name="Content Placeholder 2">
            <a:extLst>
              <a:ext uri="{FF2B5EF4-FFF2-40B4-BE49-F238E27FC236}">
                <a16:creationId xmlns:a16="http://schemas.microsoft.com/office/drawing/2014/main" id="{934BEEAF-CBFC-4EB1-9F10-C4BC58913927}"/>
              </a:ext>
            </a:extLst>
          </p:cNvPr>
          <p:cNvSpPr>
            <a:spLocks noGrp="1"/>
          </p:cNvSpPr>
          <p:nvPr>
            <p:ph idx="1"/>
          </p:nvPr>
        </p:nvSpPr>
        <p:spPr>
          <a:xfrm>
            <a:off x="2483195" y="1540189"/>
            <a:ext cx="8915400" cy="4796476"/>
          </a:xfrm>
        </p:spPr>
        <p:txBody>
          <a:bodyPr>
            <a:normAutofit/>
          </a:bodyPr>
          <a:lstStyle/>
          <a:p>
            <a:pPr marL="0" indent="0" algn="just">
              <a:spcBef>
                <a:spcPts val="1200"/>
              </a:spcBef>
              <a:spcAft>
                <a:spcPts val="1200"/>
              </a:spcAft>
              <a:buNone/>
            </a:pPr>
            <a:r>
              <a:rPr lang="en-US" sz="2800" b="1" dirty="0">
                <a:solidFill>
                  <a:schemeClr val="tx2"/>
                </a:solidFill>
                <a:latin typeface="Verdana" pitchFamily="34" charset="0"/>
                <a:ea typeface="Verdana" pitchFamily="34" charset="0"/>
                <a:cs typeface="Verdana" pitchFamily="34" charset="0"/>
              </a:rPr>
              <a:t>Ethical Compliance</a:t>
            </a:r>
          </a:p>
          <a:p>
            <a:pPr marL="0" indent="0" algn="just">
              <a:spcBef>
                <a:spcPts val="1200"/>
              </a:spcBef>
              <a:spcAft>
                <a:spcPts val="1200"/>
              </a:spcAft>
              <a:buNone/>
            </a:pPr>
            <a:r>
              <a:rPr lang="en-US" sz="2800" b="1" dirty="0">
                <a:solidFill>
                  <a:schemeClr val="tx2"/>
                </a:solidFill>
                <a:latin typeface="Verdana" pitchFamily="34" charset="0"/>
                <a:ea typeface="Verdana" pitchFamily="34" charset="0"/>
                <a:cs typeface="Verdana" pitchFamily="34" charset="0"/>
              </a:rPr>
              <a:t>Compliance with Standards on Auditing</a:t>
            </a:r>
          </a:p>
          <a:p>
            <a:pPr marL="0" indent="0" algn="just">
              <a:spcBef>
                <a:spcPts val="1200"/>
              </a:spcBef>
              <a:spcAft>
                <a:spcPts val="1200"/>
              </a:spcAft>
              <a:buNone/>
            </a:pPr>
            <a:r>
              <a:rPr lang="en-US" sz="2800" b="1" dirty="0">
                <a:solidFill>
                  <a:schemeClr val="tx2"/>
                </a:solidFill>
                <a:latin typeface="Verdana" pitchFamily="34" charset="0"/>
                <a:ea typeface="Verdana" pitchFamily="34" charset="0"/>
                <a:cs typeface="Verdana" pitchFamily="34" charset="0"/>
              </a:rPr>
              <a:t>Compliance with Guidance Note</a:t>
            </a:r>
          </a:p>
        </p:txBody>
      </p:sp>
      <p:sp>
        <p:nvSpPr>
          <p:cNvPr id="4" name="Slide Number Placeholder 3">
            <a:extLst>
              <a:ext uri="{FF2B5EF4-FFF2-40B4-BE49-F238E27FC236}">
                <a16:creationId xmlns:a16="http://schemas.microsoft.com/office/drawing/2014/main" id="{EAF9C9A6-57C4-4B9F-BDF9-9BC5779D929E}"/>
              </a:ext>
            </a:extLst>
          </p:cNvPr>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5" name="t58131115" descr="http://cdn7.fotosearch.com/bthumb/CSP/CSP622/k6228245.jpg">
            <a:extLst>
              <a:ext uri="{FF2B5EF4-FFF2-40B4-BE49-F238E27FC236}">
                <a16:creationId xmlns:a16="http://schemas.microsoft.com/office/drawing/2014/main" id="{7FEA6E7D-96D0-45CB-B18C-06D6C1851E6A}"/>
              </a:ext>
            </a:extLst>
          </p:cNvPr>
          <p:cNvPicPr>
            <a:picLocks noChangeAspect="1" noChangeArrowheads="1"/>
          </p:cNvPicPr>
          <p:nvPr/>
        </p:nvPicPr>
        <p:blipFill>
          <a:blip r:embed="rId2"/>
          <a:srcRect/>
          <a:stretch>
            <a:fillRect/>
          </a:stretch>
        </p:blipFill>
        <p:spPr bwMode="auto">
          <a:xfrm>
            <a:off x="9459913" y="0"/>
            <a:ext cx="2732087" cy="2060575"/>
          </a:xfrm>
          <a:prstGeom prst="rect">
            <a:avLst/>
          </a:prstGeom>
          <a:noFill/>
          <a:ln w="9525">
            <a:noFill/>
            <a:miter lim="800000"/>
            <a:headEnd/>
            <a:tailEnd/>
          </a:ln>
        </p:spPr>
      </p:pic>
      <p:sp>
        <p:nvSpPr>
          <p:cNvPr id="6" name="Footer Placeholder 3">
            <a:extLst>
              <a:ext uri="{FF2B5EF4-FFF2-40B4-BE49-F238E27FC236}">
                <a16:creationId xmlns:a16="http://schemas.microsoft.com/office/drawing/2014/main" id="{7D1473E3-4576-4696-9191-2A722FA8C502}"/>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9" name="Rectangle: Rounded Corners 8">
            <a:extLst>
              <a:ext uri="{FF2B5EF4-FFF2-40B4-BE49-F238E27FC236}">
                <a16:creationId xmlns:a16="http://schemas.microsoft.com/office/drawing/2014/main" id="{1643ACBD-0E50-418A-AE10-EB47F2755AE0}"/>
              </a:ext>
            </a:extLst>
          </p:cNvPr>
          <p:cNvSpPr/>
          <p:nvPr/>
        </p:nvSpPr>
        <p:spPr>
          <a:xfrm>
            <a:off x="2377178" y="1545749"/>
            <a:ext cx="8326582" cy="520386"/>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57535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0602" y="334621"/>
            <a:ext cx="9269896" cy="626510"/>
          </a:xfrm>
        </p:spPr>
        <p:txBody>
          <a:bodyPr>
            <a:normAutofit fontScale="90000"/>
          </a:bodyPr>
          <a:lstStyle/>
          <a:p>
            <a:pPr algn="ctr"/>
            <a:r>
              <a:rPr lang="en-US" b="1" cap="none" dirty="0">
                <a:solidFill>
                  <a:schemeClr val="accent4">
                    <a:lumMod val="75000"/>
                  </a:schemeClr>
                </a:solidFill>
              </a:rPr>
              <a:t>Memorandum of Changes – MOC</a:t>
            </a:r>
          </a:p>
        </p:txBody>
      </p:sp>
      <p:graphicFrame>
        <p:nvGraphicFramePr>
          <p:cNvPr id="7" name="Content Placeholder 6"/>
          <p:cNvGraphicFramePr>
            <a:graphicFrameLocks noGrp="1"/>
          </p:cNvGraphicFramePr>
          <p:nvPr>
            <p:ph sz="quarter" idx="1"/>
          </p:nvPr>
        </p:nvGraphicFramePr>
        <p:xfrm>
          <a:off x="1730602" y="1265372"/>
          <a:ext cx="9520494" cy="5226872"/>
        </p:xfrm>
        <a:graphic>
          <a:graphicData uri="http://schemas.openxmlformats.org/drawingml/2006/table">
            <a:tbl>
              <a:tblPr firstRow="1" firstCol="1" bandRow="1" bandCol="1">
                <a:tableStyleId>{5C22544A-7EE6-4342-B048-85BDC9FD1C3A}</a:tableStyleId>
              </a:tblPr>
              <a:tblGrid>
                <a:gridCol w="5287073">
                  <a:extLst>
                    <a:ext uri="{9D8B030D-6E8A-4147-A177-3AD203B41FA5}">
                      <a16:colId xmlns:a16="http://schemas.microsoft.com/office/drawing/2014/main" val="20000"/>
                    </a:ext>
                  </a:extLst>
                </a:gridCol>
                <a:gridCol w="1034835">
                  <a:extLst>
                    <a:ext uri="{9D8B030D-6E8A-4147-A177-3AD203B41FA5}">
                      <a16:colId xmlns:a16="http://schemas.microsoft.com/office/drawing/2014/main" val="20001"/>
                    </a:ext>
                  </a:extLst>
                </a:gridCol>
                <a:gridCol w="1693368">
                  <a:extLst>
                    <a:ext uri="{9D8B030D-6E8A-4147-A177-3AD203B41FA5}">
                      <a16:colId xmlns:a16="http://schemas.microsoft.com/office/drawing/2014/main" val="20002"/>
                    </a:ext>
                  </a:extLst>
                </a:gridCol>
                <a:gridCol w="1505218">
                  <a:extLst>
                    <a:ext uri="{9D8B030D-6E8A-4147-A177-3AD203B41FA5}">
                      <a16:colId xmlns:a16="http://schemas.microsoft.com/office/drawing/2014/main" val="20003"/>
                    </a:ext>
                  </a:extLst>
                </a:gridCol>
              </a:tblGrid>
              <a:tr h="494887">
                <a:tc gridSpan="4">
                  <a:txBody>
                    <a:bodyPr/>
                    <a:lstStyle/>
                    <a:p>
                      <a:pPr marL="0" marR="0" algn="ctr">
                        <a:spcBef>
                          <a:spcPts val="0"/>
                        </a:spcBef>
                        <a:spcAft>
                          <a:spcPts val="0"/>
                        </a:spcAft>
                      </a:pPr>
                      <a:r>
                        <a:rPr kumimoji="0" lang="en-US" sz="1800" b="1" kern="1200" dirty="0">
                          <a:solidFill>
                            <a:schemeClr val="tx2"/>
                          </a:solidFill>
                          <a:latin typeface="Verdana" pitchFamily="34" charset="0"/>
                          <a:ea typeface="Verdana" pitchFamily="34" charset="0"/>
                          <a:cs typeface="Verdana" pitchFamily="34" charset="0"/>
                        </a:rPr>
                        <a:t>Memorandum of Changes (summary)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94887">
                <a:tc>
                  <a:txBody>
                    <a:bodyPr/>
                    <a:lstStyle/>
                    <a:p>
                      <a:pPr marL="0" marR="0" algn="ctr">
                        <a:spcBef>
                          <a:spcPts val="0"/>
                        </a:spcBef>
                        <a:spcAft>
                          <a:spcPts val="0"/>
                        </a:spcAft>
                      </a:pPr>
                      <a:r>
                        <a:rPr kumimoji="0" lang="en-US" sz="18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1600" b="1" kern="1200" dirty="0">
                          <a:solidFill>
                            <a:schemeClr val="tx2"/>
                          </a:solidFill>
                          <a:latin typeface="Verdana" pitchFamily="34" charset="0"/>
                          <a:ea typeface="Verdana" pitchFamily="34" charset="0"/>
                          <a:cs typeface="Verdana" pitchFamily="34" charset="0"/>
                        </a:rPr>
                        <a:t>No.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1600" b="1" kern="1200" dirty="0">
                          <a:solidFill>
                            <a:schemeClr val="tx2"/>
                          </a:solidFill>
                          <a:latin typeface="Verdana" pitchFamily="34" charset="0"/>
                          <a:ea typeface="Verdana" pitchFamily="34" charset="0"/>
                          <a:cs typeface="Verdana" pitchFamily="34" charset="0"/>
                        </a:rPr>
                        <a:t>Increase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1600" b="1" kern="1200" dirty="0">
                          <a:solidFill>
                            <a:schemeClr val="tx2"/>
                          </a:solidFill>
                          <a:latin typeface="Verdana" pitchFamily="34" charset="0"/>
                          <a:ea typeface="Verdana" pitchFamily="34" charset="0"/>
                          <a:cs typeface="Verdana" pitchFamily="34" charset="0"/>
                        </a:rPr>
                        <a:t>Decrease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94887">
                <a:tc>
                  <a:txBody>
                    <a:bodyPr/>
                    <a:lstStyle/>
                    <a:p>
                      <a:pPr marL="0" marR="0" lvl="0" indent="0" algn="just">
                        <a:spcBef>
                          <a:spcPts val="0"/>
                        </a:spcBef>
                        <a:spcAft>
                          <a:spcPts val="0"/>
                        </a:spcAft>
                        <a:buFont typeface="+mj-lt"/>
                        <a:buNone/>
                      </a:pPr>
                      <a:r>
                        <a:rPr kumimoji="0" lang="en-US" sz="1800" b="1" kern="1200" dirty="0">
                          <a:solidFill>
                            <a:schemeClr val="tx2"/>
                          </a:solidFill>
                          <a:latin typeface="Verdana" pitchFamily="34" charset="0"/>
                          <a:ea typeface="Verdana" pitchFamily="34" charset="0"/>
                          <a:cs typeface="Verdana" pitchFamily="34" charset="0"/>
                        </a:rPr>
                        <a:t>In respect of Income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18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18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18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94887">
                <a:tc>
                  <a:txBody>
                    <a:bodyPr/>
                    <a:lstStyle/>
                    <a:p>
                      <a:pPr marL="0" marR="0" lvl="0" indent="0" algn="just">
                        <a:spcBef>
                          <a:spcPts val="0"/>
                        </a:spcBef>
                        <a:spcAft>
                          <a:spcPts val="0"/>
                        </a:spcAft>
                        <a:buFont typeface="+mj-lt"/>
                        <a:buNone/>
                      </a:pPr>
                      <a:r>
                        <a:rPr kumimoji="0" lang="en-US" sz="1800" b="1" kern="1200" dirty="0">
                          <a:solidFill>
                            <a:schemeClr val="tx2"/>
                          </a:solidFill>
                          <a:latin typeface="Verdana" pitchFamily="34" charset="0"/>
                          <a:ea typeface="Verdana" pitchFamily="34" charset="0"/>
                          <a:cs typeface="Verdana" pitchFamily="34" charset="0"/>
                        </a:rPr>
                        <a:t>In respect of expenditure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18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1800" b="1" kern="120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18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94887">
                <a:tc>
                  <a:txBody>
                    <a:bodyPr/>
                    <a:lstStyle/>
                    <a:p>
                      <a:pPr marL="0" marR="0" lvl="0" indent="0" algn="just">
                        <a:spcBef>
                          <a:spcPts val="0"/>
                        </a:spcBef>
                        <a:spcAft>
                          <a:spcPts val="0"/>
                        </a:spcAft>
                        <a:buFont typeface="+mj-lt"/>
                        <a:buNone/>
                      </a:pPr>
                      <a:r>
                        <a:rPr kumimoji="0" lang="en-US" sz="1800" b="1" kern="1200" dirty="0">
                          <a:solidFill>
                            <a:schemeClr val="tx2"/>
                          </a:solidFill>
                          <a:latin typeface="Verdana" pitchFamily="34" charset="0"/>
                          <a:ea typeface="Verdana" pitchFamily="34" charset="0"/>
                          <a:cs typeface="Verdana" pitchFamily="34" charset="0"/>
                        </a:rPr>
                        <a:t>In respect of Assets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18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1800" b="1" kern="120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18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94887">
                <a:tc>
                  <a:txBody>
                    <a:bodyPr/>
                    <a:lstStyle/>
                    <a:p>
                      <a:pPr marL="0" marR="0" lvl="0" indent="0" algn="just">
                        <a:spcBef>
                          <a:spcPts val="0"/>
                        </a:spcBef>
                        <a:spcAft>
                          <a:spcPts val="0"/>
                        </a:spcAft>
                        <a:buFont typeface="+mj-lt"/>
                        <a:buNone/>
                      </a:pPr>
                      <a:r>
                        <a:rPr kumimoji="0" lang="en-US" sz="1800" b="1" kern="1200" dirty="0">
                          <a:solidFill>
                            <a:schemeClr val="tx2"/>
                          </a:solidFill>
                          <a:latin typeface="Verdana" pitchFamily="34" charset="0"/>
                          <a:ea typeface="Verdana" pitchFamily="34" charset="0"/>
                          <a:cs typeface="Verdana" pitchFamily="34" charset="0"/>
                        </a:rPr>
                        <a:t>In respect of Liabilities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18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1800" b="1" kern="120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18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94887">
                <a:tc>
                  <a:txBody>
                    <a:bodyPr/>
                    <a:lstStyle/>
                    <a:p>
                      <a:pPr marL="0" marR="0" lvl="0" indent="0" algn="just">
                        <a:spcBef>
                          <a:spcPts val="0"/>
                        </a:spcBef>
                        <a:spcAft>
                          <a:spcPts val="0"/>
                        </a:spcAft>
                        <a:buFont typeface="+mj-lt"/>
                        <a:buNone/>
                      </a:pPr>
                      <a:r>
                        <a:rPr kumimoji="0" lang="en-US" sz="1800" b="1" kern="1200" dirty="0">
                          <a:solidFill>
                            <a:schemeClr val="tx2"/>
                          </a:solidFill>
                          <a:latin typeface="Verdana" pitchFamily="34" charset="0"/>
                          <a:ea typeface="Verdana" pitchFamily="34" charset="0"/>
                          <a:cs typeface="Verdana" pitchFamily="34" charset="0"/>
                        </a:rPr>
                        <a:t>In respect of Gross NPAs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18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1800" b="1" kern="120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18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450302">
                <a:tc>
                  <a:txBody>
                    <a:bodyPr/>
                    <a:lstStyle/>
                    <a:p>
                      <a:pPr marL="0" marR="0" lvl="0" indent="0" algn="just">
                        <a:spcBef>
                          <a:spcPts val="0"/>
                        </a:spcBef>
                        <a:spcAft>
                          <a:spcPts val="0"/>
                        </a:spcAft>
                        <a:buFont typeface="+mj-lt"/>
                        <a:buNone/>
                      </a:pPr>
                      <a:r>
                        <a:rPr kumimoji="0" lang="en-US" sz="1800" b="1" kern="1200" dirty="0">
                          <a:solidFill>
                            <a:schemeClr val="tx2"/>
                          </a:solidFill>
                          <a:latin typeface="Verdana" pitchFamily="34" charset="0"/>
                          <a:ea typeface="Verdana" pitchFamily="34" charset="0"/>
                          <a:cs typeface="Verdana" pitchFamily="34" charset="0"/>
                        </a:rPr>
                        <a:t>In respect of  Provision on NPAs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18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1800" b="1" kern="120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18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432573">
                <a:tc>
                  <a:txBody>
                    <a:bodyPr/>
                    <a:lstStyle/>
                    <a:p>
                      <a:pPr marL="0" marR="0" lvl="0" indent="0" algn="just">
                        <a:spcBef>
                          <a:spcPts val="0"/>
                        </a:spcBef>
                        <a:spcAft>
                          <a:spcPts val="0"/>
                        </a:spcAft>
                        <a:buFont typeface="+mj-lt"/>
                        <a:buNone/>
                      </a:pPr>
                      <a:r>
                        <a:rPr kumimoji="0" lang="en-US" sz="1800" b="1" kern="1200" dirty="0">
                          <a:solidFill>
                            <a:schemeClr val="tx2"/>
                          </a:solidFill>
                          <a:latin typeface="Verdana" pitchFamily="34" charset="0"/>
                          <a:ea typeface="Verdana" pitchFamily="34" charset="0"/>
                          <a:cs typeface="Verdana" pitchFamily="34" charset="0"/>
                        </a:rPr>
                        <a:t>In respect of Classification of Advances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18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18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18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84901">
                <a:tc>
                  <a:txBody>
                    <a:bodyPr/>
                    <a:lstStyle/>
                    <a:p>
                      <a:pPr marL="0" marR="0" lvl="0" indent="0" algn="just">
                        <a:spcBef>
                          <a:spcPts val="0"/>
                        </a:spcBef>
                        <a:spcAft>
                          <a:spcPts val="0"/>
                        </a:spcAft>
                        <a:buFont typeface="+mj-lt"/>
                        <a:buNone/>
                      </a:pPr>
                      <a:r>
                        <a:rPr kumimoji="0" lang="en-US" sz="1800" b="1" kern="1200" dirty="0">
                          <a:solidFill>
                            <a:schemeClr val="tx2"/>
                          </a:solidFill>
                          <a:latin typeface="Verdana" pitchFamily="34" charset="0"/>
                          <a:ea typeface="Verdana" pitchFamily="34" charset="0"/>
                          <a:cs typeface="Verdana" pitchFamily="34" charset="0"/>
                        </a:rPr>
                        <a:t>In respect of Risk Weighted Assets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18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1800" b="1" kern="120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18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494887">
                <a:tc>
                  <a:txBody>
                    <a:bodyPr/>
                    <a:lstStyle/>
                    <a:p>
                      <a:pPr marL="0" marR="0" lvl="0" indent="0" algn="just">
                        <a:spcBef>
                          <a:spcPts val="0"/>
                        </a:spcBef>
                        <a:spcAft>
                          <a:spcPts val="0"/>
                        </a:spcAft>
                        <a:buFont typeface="+mj-lt"/>
                        <a:buNone/>
                      </a:pPr>
                      <a:r>
                        <a:rPr kumimoji="0" lang="en-US" sz="1800" b="1" kern="1200" dirty="0">
                          <a:solidFill>
                            <a:schemeClr val="tx2"/>
                          </a:solidFill>
                          <a:latin typeface="Verdana" pitchFamily="34" charset="0"/>
                          <a:ea typeface="Verdana" pitchFamily="34" charset="0"/>
                          <a:cs typeface="Verdana" pitchFamily="34" charset="0"/>
                        </a:rPr>
                        <a:t>Other items (if any)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18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18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18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8" name="Footer Placeholder 3">
            <a:extLst>
              <a:ext uri="{FF2B5EF4-FFF2-40B4-BE49-F238E27FC236}">
                <a16:creationId xmlns:a16="http://schemas.microsoft.com/office/drawing/2014/main" id="{BEFD1DB6-C9E5-43BC-8086-5266D1469CFE}"/>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314456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9BA81-9F84-4EC1-8508-63F22B4F7DA0}"/>
              </a:ext>
            </a:extLst>
          </p:cNvPr>
          <p:cNvSpPr>
            <a:spLocks noGrp="1"/>
          </p:cNvSpPr>
          <p:nvPr>
            <p:ph type="title"/>
          </p:nvPr>
        </p:nvSpPr>
        <p:spPr>
          <a:xfrm>
            <a:off x="2592925" y="128524"/>
            <a:ext cx="8911687" cy="659258"/>
          </a:xfrm>
        </p:spPr>
        <p:txBody>
          <a:bodyPr/>
          <a:lstStyle/>
          <a:p>
            <a:pPr algn="ctr"/>
            <a:r>
              <a:rPr lang="en-US" b="1" dirty="0">
                <a:solidFill>
                  <a:schemeClr val="accent4">
                    <a:lumMod val="75000"/>
                  </a:schemeClr>
                </a:solidFill>
              </a:rPr>
              <a:t>Long Form Audit Report</a:t>
            </a:r>
            <a:endParaRPr lang="en-IN" dirty="0"/>
          </a:p>
        </p:txBody>
      </p:sp>
      <p:sp>
        <p:nvSpPr>
          <p:cNvPr id="3" name="Content Placeholder 2">
            <a:extLst>
              <a:ext uri="{FF2B5EF4-FFF2-40B4-BE49-F238E27FC236}">
                <a16:creationId xmlns:a16="http://schemas.microsoft.com/office/drawing/2014/main" id="{A9A3A0E2-CA6F-46E0-ABA0-7C13AEB1CE5E}"/>
              </a:ext>
            </a:extLst>
          </p:cNvPr>
          <p:cNvSpPr>
            <a:spLocks noGrp="1"/>
          </p:cNvSpPr>
          <p:nvPr>
            <p:ph idx="1"/>
          </p:nvPr>
        </p:nvSpPr>
        <p:spPr>
          <a:xfrm>
            <a:off x="2589212" y="787782"/>
            <a:ext cx="8915400" cy="5123440"/>
          </a:xfrm>
        </p:spPr>
        <p:txBody>
          <a:bodyPr>
            <a:normAutofit/>
          </a:bodyPr>
          <a:lstStyle/>
          <a:p>
            <a:pPr marL="0" lvl="2" indent="0" algn="just">
              <a:spcBef>
                <a:spcPts val="600"/>
              </a:spcBef>
              <a:spcAft>
                <a:spcPts val="600"/>
              </a:spcAft>
              <a:buNone/>
            </a:pPr>
            <a:endParaRPr lang="en-US" sz="2800" b="1" dirty="0">
              <a:solidFill>
                <a:schemeClr val="tx2"/>
              </a:solidFill>
              <a:latin typeface="Verdana" pitchFamily="34" charset="0"/>
              <a:ea typeface="Verdana" pitchFamily="34" charset="0"/>
              <a:cs typeface="Verdana" pitchFamily="34" charset="0"/>
            </a:endParaRPr>
          </a:p>
          <a:p>
            <a:pPr marL="0" lvl="2" indent="0" algn="just">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Internal control evaluation questionnaire</a:t>
            </a:r>
          </a:p>
          <a:p>
            <a:pPr marL="0" lvl="2" indent="0" algn="just">
              <a:spcBef>
                <a:spcPts val="600"/>
              </a:spcBef>
              <a:spcAft>
                <a:spcPts val="600"/>
              </a:spcAft>
              <a:buNone/>
            </a:pPr>
            <a:endParaRPr lang="en-US" sz="2800" b="1" dirty="0">
              <a:solidFill>
                <a:schemeClr val="tx2"/>
              </a:solidFill>
              <a:latin typeface="Verdana" pitchFamily="34" charset="0"/>
              <a:ea typeface="Verdana" pitchFamily="34" charset="0"/>
              <a:cs typeface="Verdana" pitchFamily="34" charset="0"/>
            </a:endParaRPr>
          </a:p>
          <a:p>
            <a:pPr marL="0" lvl="2" indent="0" algn="just">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Comprehensive in scope and coverage</a:t>
            </a:r>
          </a:p>
          <a:p>
            <a:pPr marL="0" lvl="2" indent="0" algn="just">
              <a:spcBef>
                <a:spcPts val="600"/>
              </a:spcBef>
              <a:spcAft>
                <a:spcPts val="600"/>
              </a:spcAft>
              <a:buNone/>
            </a:pPr>
            <a:endParaRPr lang="en-US" sz="2800" b="1" dirty="0">
              <a:solidFill>
                <a:schemeClr val="tx2"/>
              </a:solidFill>
              <a:latin typeface="Verdana" pitchFamily="34" charset="0"/>
              <a:ea typeface="Verdana" pitchFamily="34" charset="0"/>
              <a:cs typeface="Verdana" pitchFamily="34" charset="0"/>
            </a:endParaRPr>
          </a:p>
          <a:p>
            <a:pPr marL="0" lvl="2" indent="0" algn="just">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Covers Balance Sheet &amp; Profit &amp; Loss A/c</a:t>
            </a:r>
          </a:p>
          <a:p>
            <a:pPr marL="0" lvl="2" indent="0" algn="just">
              <a:spcBef>
                <a:spcPts val="600"/>
              </a:spcBef>
              <a:spcAft>
                <a:spcPts val="600"/>
              </a:spcAft>
              <a:buNone/>
            </a:pPr>
            <a:endParaRPr lang="en-US" sz="2800" b="1" dirty="0">
              <a:solidFill>
                <a:schemeClr val="tx2"/>
              </a:solidFill>
              <a:latin typeface="Verdana" pitchFamily="34" charset="0"/>
              <a:ea typeface="Verdana" pitchFamily="34" charset="0"/>
              <a:cs typeface="Verdana" pitchFamily="34" charset="0"/>
            </a:endParaRPr>
          </a:p>
          <a:p>
            <a:pPr marL="0" lvl="2" indent="0" algn="just">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Important check list for Audit Plan</a:t>
            </a:r>
          </a:p>
        </p:txBody>
      </p:sp>
      <p:sp>
        <p:nvSpPr>
          <p:cNvPr id="4" name="Slide Number Placeholder 3">
            <a:extLst>
              <a:ext uri="{FF2B5EF4-FFF2-40B4-BE49-F238E27FC236}">
                <a16:creationId xmlns:a16="http://schemas.microsoft.com/office/drawing/2014/main" id="{D0CF0740-0B9E-41A6-A935-FAE7D848F475}"/>
              </a:ext>
            </a:extLst>
          </p:cNvPr>
          <p:cNvSpPr>
            <a:spLocks noGrp="1"/>
          </p:cNvSpPr>
          <p:nvPr>
            <p:ph type="sldNum" sz="quarter" idx="12"/>
          </p:nvPr>
        </p:nvSpPr>
        <p:spPr/>
        <p:txBody>
          <a:bodyPr/>
          <a:lstStyle/>
          <a:p>
            <a:fld id="{D57F1E4F-1CFF-5643-939E-217C01CDF565}" type="slidenum">
              <a:rPr lang="en-US" smtClean="0"/>
              <a:pPr/>
              <a:t>41</a:t>
            </a:fld>
            <a:endParaRPr lang="en-US" dirty="0"/>
          </a:p>
        </p:txBody>
      </p:sp>
      <p:sp>
        <p:nvSpPr>
          <p:cNvPr id="5" name="Footer Placeholder 3">
            <a:extLst>
              <a:ext uri="{FF2B5EF4-FFF2-40B4-BE49-F238E27FC236}">
                <a16:creationId xmlns:a16="http://schemas.microsoft.com/office/drawing/2014/main" id="{0E77BC7D-E535-45CE-B0A6-45DC778B2606}"/>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2957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blinds(horizontal)">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9393382" cy="639762"/>
          </a:xfrm>
        </p:spPr>
        <p:txBody>
          <a:bodyPr>
            <a:normAutofit fontScale="90000"/>
          </a:bodyPr>
          <a:lstStyle/>
          <a:p>
            <a:pPr algn="ctr"/>
            <a:r>
              <a:rPr lang="en-US" b="1" cap="none" dirty="0">
                <a:solidFill>
                  <a:schemeClr val="accent4">
                    <a:lumMod val="75000"/>
                  </a:schemeClr>
                </a:solidFill>
              </a:rPr>
              <a:t>Technical Guide on Revised LFAR 2021</a:t>
            </a:r>
          </a:p>
        </p:txBody>
      </p:sp>
      <p:sp>
        <p:nvSpPr>
          <p:cNvPr id="8" name="Footer Placeholder 3">
            <a:extLst>
              <a:ext uri="{FF2B5EF4-FFF2-40B4-BE49-F238E27FC236}">
                <a16:creationId xmlns:a16="http://schemas.microsoft.com/office/drawing/2014/main" id="{AAE0CA3A-FEF5-4891-9E66-EDE088B60842}"/>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5" name="Slide Number Placeholder 3">
            <a:extLst>
              <a:ext uri="{FF2B5EF4-FFF2-40B4-BE49-F238E27FC236}">
                <a16:creationId xmlns:a16="http://schemas.microsoft.com/office/drawing/2014/main" id="{1DEC9DCA-DD43-40E2-BE51-37BD6CC4549C}"/>
              </a:ext>
            </a:extLst>
          </p:cNvPr>
          <p:cNvSpPr>
            <a:spLocks noGrp="1"/>
          </p:cNvSpPr>
          <p:nvPr>
            <p:ph type="sldNum" sz="quarter" idx="12"/>
          </p:nvPr>
        </p:nvSpPr>
        <p:spPr>
          <a:xfrm>
            <a:off x="531812" y="787782"/>
            <a:ext cx="779767" cy="365125"/>
          </a:xfrm>
        </p:spPr>
        <p:txBody>
          <a:bodyPr/>
          <a:lstStyle/>
          <a:p>
            <a:fld id="{D57F1E4F-1CFF-5643-939E-217C01CDF565}" type="slidenum">
              <a:rPr lang="en-US" smtClean="0"/>
              <a:pPr/>
              <a:t>42</a:t>
            </a:fld>
            <a:endParaRPr lang="en-US" dirty="0"/>
          </a:p>
        </p:txBody>
      </p:sp>
      <p:pic>
        <p:nvPicPr>
          <p:cNvPr id="4" name="Picture 3">
            <a:extLst>
              <a:ext uri="{FF2B5EF4-FFF2-40B4-BE49-F238E27FC236}">
                <a16:creationId xmlns:a16="http://schemas.microsoft.com/office/drawing/2014/main" id="{7E22C1BD-70FD-48D0-81AF-A6A18E991C87}"/>
              </a:ext>
            </a:extLst>
          </p:cNvPr>
          <p:cNvPicPr>
            <a:picLocks noChangeAspect="1"/>
          </p:cNvPicPr>
          <p:nvPr/>
        </p:nvPicPr>
        <p:blipFill>
          <a:blip r:embed="rId2"/>
          <a:stretch>
            <a:fillRect/>
          </a:stretch>
        </p:blipFill>
        <p:spPr>
          <a:xfrm>
            <a:off x="3920836" y="797942"/>
            <a:ext cx="5027607" cy="6070218"/>
          </a:xfrm>
          <a:prstGeom prst="rect">
            <a:avLst/>
          </a:prstGeom>
        </p:spPr>
      </p:pic>
    </p:spTree>
    <p:extLst>
      <p:ext uri="{BB962C8B-B14F-4D97-AF65-F5344CB8AC3E}">
        <p14:creationId xmlns:p14="http://schemas.microsoft.com/office/powerpoint/2010/main" val="248251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9393382" cy="639762"/>
          </a:xfrm>
        </p:spPr>
        <p:txBody>
          <a:bodyPr>
            <a:normAutofit fontScale="90000"/>
          </a:bodyPr>
          <a:lstStyle/>
          <a:p>
            <a:pPr algn="ctr"/>
            <a:r>
              <a:rPr lang="en-US" b="1" cap="none" dirty="0">
                <a:solidFill>
                  <a:schemeClr val="accent4">
                    <a:lumMod val="75000"/>
                  </a:schemeClr>
                </a:solidFill>
              </a:rPr>
              <a:t>Technical Guide on </a:t>
            </a:r>
            <a:r>
              <a:rPr lang="en-US" b="1" cap="none" dirty="0" err="1">
                <a:solidFill>
                  <a:schemeClr val="accent4">
                    <a:lumMod val="75000"/>
                  </a:schemeClr>
                </a:solidFill>
              </a:rPr>
              <a:t>IFCoFR</a:t>
            </a:r>
            <a:r>
              <a:rPr lang="en-US" b="1" cap="none" dirty="0">
                <a:solidFill>
                  <a:schemeClr val="accent4">
                    <a:lumMod val="75000"/>
                  </a:schemeClr>
                </a:solidFill>
              </a:rPr>
              <a:t> 2021</a:t>
            </a:r>
          </a:p>
        </p:txBody>
      </p:sp>
      <p:sp>
        <p:nvSpPr>
          <p:cNvPr id="8" name="Footer Placeholder 3">
            <a:extLst>
              <a:ext uri="{FF2B5EF4-FFF2-40B4-BE49-F238E27FC236}">
                <a16:creationId xmlns:a16="http://schemas.microsoft.com/office/drawing/2014/main" id="{AAE0CA3A-FEF5-4891-9E66-EDE088B60842}"/>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5" name="Slide Number Placeholder 3">
            <a:extLst>
              <a:ext uri="{FF2B5EF4-FFF2-40B4-BE49-F238E27FC236}">
                <a16:creationId xmlns:a16="http://schemas.microsoft.com/office/drawing/2014/main" id="{1DEC9DCA-DD43-40E2-BE51-37BD6CC4549C}"/>
              </a:ext>
            </a:extLst>
          </p:cNvPr>
          <p:cNvSpPr>
            <a:spLocks noGrp="1"/>
          </p:cNvSpPr>
          <p:nvPr>
            <p:ph type="sldNum" sz="quarter" idx="12"/>
          </p:nvPr>
        </p:nvSpPr>
        <p:spPr>
          <a:xfrm>
            <a:off x="531812" y="787782"/>
            <a:ext cx="779767" cy="365125"/>
          </a:xfrm>
        </p:spPr>
        <p:txBody>
          <a:bodyPr/>
          <a:lstStyle/>
          <a:p>
            <a:fld id="{D57F1E4F-1CFF-5643-939E-217C01CDF565}" type="slidenum">
              <a:rPr lang="en-US" smtClean="0"/>
              <a:pPr/>
              <a:t>43</a:t>
            </a:fld>
            <a:endParaRPr lang="en-US" dirty="0"/>
          </a:p>
        </p:txBody>
      </p:sp>
      <p:pic>
        <p:nvPicPr>
          <p:cNvPr id="6" name="Picture 5">
            <a:extLst>
              <a:ext uri="{FF2B5EF4-FFF2-40B4-BE49-F238E27FC236}">
                <a16:creationId xmlns:a16="http://schemas.microsoft.com/office/drawing/2014/main" id="{69649AC1-1A99-4673-AB1B-8206073023C6}"/>
              </a:ext>
            </a:extLst>
          </p:cNvPr>
          <p:cNvPicPr>
            <a:picLocks noChangeAspect="1"/>
          </p:cNvPicPr>
          <p:nvPr/>
        </p:nvPicPr>
        <p:blipFill>
          <a:blip r:embed="rId2"/>
          <a:stretch>
            <a:fillRect/>
          </a:stretch>
        </p:blipFill>
        <p:spPr>
          <a:xfrm>
            <a:off x="4127572" y="762664"/>
            <a:ext cx="5100637" cy="6105496"/>
          </a:xfrm>
          <a:prstGeom prst="rect">
            <a:avLst/>
          </a:prstGeom>
        </p:spPr>
      </p:pic>
    </p:spTree>
    <p:extLst>
      <p:ext uri="{BB962C8B-B14F-4D97-AF65-F5344CB8AC3E}">
        <p14:creationId xmlns:p14="http://schemas.microsoft.com/office/powerpoint/2010/main" val="76402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17179-78BB-47F2-8AF5-121454C09B97}"/>
              </a:ext>
            </a:extLst>
          </p:cNvPr>
          <p:cNvSpPr>
            <a:spLocks noGrp="1"/>
          </p:cNvSpPr>
          <p:nvPr>
            <p:ph type="title"/>
          </p:nvPr>
        </p:nvSpPr>
        <p:spPr>
          <a:xfrm>
            <a:off x="2589212" y="255435"/>
            <a:ext cx="8911687" cy="691343"/>
          </a:xfrm>
        </p:spPr>
        <p:txBody>
          <a:bodyPr>
            <a:normAutofit/>
          </a:bodyPr>
          <a:lstStyle/>
          <a:p>
            <a:pPr algn="ctr"/>
            <a:r>
              <a:rPr lang="en-US" b="1" dirty="0">
                <a:solidFill>
                  <a:schemeClr val="accent4">
                    <a:lumMod val="75000"/>
                  </a:schemeClr>
                </a:solidFill>
              </a:rPr>
              <a:t>LFAR Audit Approach</a:t>
            </a:r>
            <a:endParaRPr lang="en-IN" dirty="0"/>
          </a:p>
        </p:txBody>
      </p:sp>
      <p:sp>
        <p:nvSpPr>
          <p:cNvPr id="3" name="Content Placeholder 2">
            <a:extLst>
              <a:ext uri="{FF2B5EF4-FFF2-40B4-BE49-F238E27FC236}">
                <a16:creationId xmlns:a16="http://schemas.microsoft.com/office/drawing/2014/main" id="{70A68E03-2DD2-448A-BCE2-0D1505D534A8}"/>
              </a:ext>
            </a:extLst>
          </p:cNvPr>
          <p:cNvSpPr>
            <a:spLocks noGrp="1"/>
          </p:cNvSpPr>
          <p:nvPr>
            <p:ph idx="1"/>
          </p:nvPr>
        </p:nvSpPr>
        <p:spPr>
          <a:xfrm>
            <a:off x="1979611" y="946777"/>
            <a:ext cx="9521287" cy="5374509"/>
          </a:xfrm>
        </p:spPr>
        <p:txBody>
          <a:bodyPr>
            <a:normAutofit/>
          </a:bodyPr>
          <a:lstStyle/>
          <a:p>
            <a:pPr marL="0" lvl="2" indent="0" algn="just">
              <a:spcBef>
                <a:spcPts val="600"/>
              </a:spcBef>
              <a:spcAft>
                <a:spcPts val="600"/>
              </a:spcAft>
              <a:buNone/>
            </a:pPr>
            <a:r>
              <a:rPr lang="en-US" sz="2400" b="1" dirty="0">
                <a:solidFill>
                  <a:schemeClr val="tx2"/>
                </a:solidFill>
                <a:latin typeface="Verdana" pitchFamily="34" charset="0"/>
                <a:ea typeface="Verdana" pitchFamily="34" charset="0"/>
                <a:cs typeface="Verdana" pitchFamily="34" charset="0"/>
              </a:rPr>
              <a:t>Read All questions in LFAR</a:t>
            </a:r>
          </a:p>
          <a:p>
            <a:pPr marL="0" lvl="2" indent="0" algn="just">
              <a:spcBef>
                <a:spcPts val="600"/>
              </a:spcBef>
              <a:spcAft>
                <a:spcPts val="600"/>
              </a:spcAft>
              <a:buNone/>
            </a:pPr>
            <a:r>
              <a:rPr lang="en-US" sz="2400" b="1" dirty="0">
                <a:solidFill>
                  <a:schemeClr val="tx2"/>
                </a:solidFill>
                <a:latin typeface="Verdana" pitchFamily="34" charset="0"/>
                <a:ea typeface="Verdana" pitchFamily="34" charset="0"/>
                <a:cs typeface="Verdana" pitchFamily="34" charset="0"/>
              </a:rPr>
              <a:t>Plan &amp; Design Audit Program to cover all aspects of LFAR</a:t>
            </a:r>
          </a:p>
          <a:p>
            <a:pPr marL="0" lvl="2" indent="0" algn="just">
              <a:spcBef>
                <a:spcPts val="600"/>
              </a:spcBef>
              <a:spcAft>
                <a:spcPts val="600"/>
              </a:spcAft>
              <a:buNone/>
            </a:pPr>
            <a:r>
              <a:rPr lang="en-US" sz="2400" b="1" dirty="0">
                <a:solidFill>
                  <a:schemeClr val="tx2"/>
                </a:solidFill>
                <a:latin typeface="Verdana" pitchFamily="34" charset="0"/>
                <a:ea typeface="Verdana" pitchFamily="34" charset="0"/>
                <a:cs typeface="Verdana" pitchFamily="34" charset="0"/>
              </a:rPr>
              <a:t>Prepare separate checklists for each point to be reported.</a:t>
            </a:r>
          </a:p>
          <a:p>
            <a:pPr marL="0" lvl="2" indent="0" algn="just">
              <a:spcBef>
                <a:spcPts val="600"/>
              </a:spcBef>
              <a:spcAft>
                <a:spcPts val="600"/>
              </a:spcAft>
              <a:buNone/>
            </a:pPr>
            <a:r>
              <a:rPr lang="en-US" sz="2400" b="1" dirty="0">
                <a:solidFill>
                  <a:schemeClr val="tx2"/>
                </a:solidFill>
                <a:latin typeface="Verdana" pitchFamily="34" charset="0"/>
                <a:ea typeface="Verdana" pitchFamily="34" charset="0"/>
                <a:cs typeface="Verdana" pitchFamily="34" charset="0"/>
              </a:rPr>
              <a:t>Record the extent of checking / sample selected.</a:t>
            </a:r>
          </a:p>
          <a:p>
            <a:pPr marL="0" lvl="2" indent="0" algn="just">
              <a:spcBef>
                <a:spcPts val="600"/>
              </a:spcBef>
              <a:spcAft>
                <a:spcPts val="600"/>
              </a:spcAft>
              <a:buNone/>
            </a:pPr>
            <a:r>
              <a:rPr lang="en-US" sz="2400" b="1" dirty="0">
                <a:solidFill>
                  <a:schemeClr val="tx2"/>
                </a:solidFill>
                <a:latin typeface="Verdana" pitchFamily="34" charset="0"/>
                <a:ea typeface="Verdana" pitchFamily="34" charset="0"/>
                <a:cs typeface="Verdana" pitchFamily="34" charset="0"/>
              </a:rPr>
              <a:t>Proper documentation &amp; collecting SAAE during the audit.</a:t>
            </a:r>
          </a:p>
          <a:p>
            <a:pPr marL="0" lvl="2" indent="0" algn="just">
              <a:spcBef>
                <a:spcPts val="600"/>
              </a:spcBef>
              <a:spcAft>
                <a:spcPts val="600"/>
              </a:spcAft>
              <a:buNone/>
            </a:pPr>
            <a:r>
              <a:rPr lang="en-US" sz="2400" b="1" dirty="0">
                <a:solidFill>
                  <a:schemeClr val="tx2"/>
                </a:solidFill>
                <a:latin typeface="Verdana" pitchFamily="34" charset="0"/>
                <a:ea typeface="Verdana" pitchFamily="34" charset="0"/>
                <a:cs typeface="Verdana" pitchFamily="34" charset="0"/>
              </a:rPr>
              <a:t>Write descriptive answers. Avoid Y/N/NA</a:t>
            </a:r>
          </a:p>
          <a:p>
            <a:pPr marL="0" lvl="2" indent="0" algn="just">
              <a:spcBef>
                <a:spcPts val="600"/>
              </a:spcBef>
              <a:spcAft>
                <a:spcPts val="600"/>
              </a:spcAft>
              <a:buNone/>
            </a:pPr>
            <a:r>
              <a:rPr lang="en-US" sz="2400" b="1" dirty="0">
                <a:solidFill>
                  <a:schemeClr val="tx2"/>
                </a:solidFill>
                <a:latin typeface="Verdana" pitchFamily="34" charset="0"/>
                <a:ea typeface="Verdana" pitchFamily="34" charset="0"/>
                <a:cs typeface="Verdana" pitchFamily="34" charset="0"/>
              </a:rPr>
              <a:t>Include facts, figures and examples to the extent possible in all answers to the questions.</a:t>
            </a:r>
          </a:p>
        </p:txBody>
      </p:sp>
      <p:sp>
        <p:nvSpPr>
          <p:cNvPr id="4" name="Slide Number Placeholder 3">
            <a:extLst>
              <a:ext uri="{FF2B5EF4-FFF2-40B4-BE49-F238E27FC236}">
                <a16:creationId xmlns:a16="http://schemas.microsoft.com/office/drawing/2014/main" id="{9CBDD1B9-619C-4B8E-BE56-A27AB0A1073F}"/>
              </a:ext>
            </a:extLst>
          </p:cNvPr>
          <p:cNvSpPr>
            <a:spLocks noGrp="1"/>
          </p:cNvSpPr>
          <p:nvPr>
            <p:ph type="sldNum" sz="quarter" idx="12"/>
          </p:nvPr>
        </p:nvSpPr>
        <p:spPr/>
        <p:txBody>
          <a:bodyPr/>
          <a:lstStyle/>
          <a:p>
            <a:fld id="{D57F1E4F-1CFF-5643-939E-217C01CDF565}" type="slidenum">
              <a:rPr lang="en-US" smtClean="0"/>
              <a:pPr/>
              <a:t>44</a:t>
            </a:fld>
            <a:endParaRPr lang="en-US" dirty="0"/>
          </a:p>
        </p:txBody>
      </p:sp>
      <p:sp>
        <p:nvSpPr>
          <p:cNvPr id="5" name="Footer Placeholder 3">
            <a:extLst>
              <a:ext uri="{FF2B5EF4-FFF2-40B4-BE49-F238E27FC236}">
                <a16:creationId xmlns:a16="http://schemas.microsoft.com/office/drawing/2014/main" id="{61F246BF-9F5E-4F7E-9EF9-797B9328D03D}"/>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396840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A652-7258-4EFE-9470-ED750366D710}"/>
              </a:ext>
            </a:extLst>
          </p:cNvPr>
          <p:cNvSpPr>
            <a:spLocks noGrp="1"/>
          </p:cNvSpPr>
          <p:nvPr>
            <p:ph type="title"/>
          </p:nvPr>
        </p:nvSpPr>
        <p:spPr>
          <a:xfrm>
            <a:off x="2592925" y="327128"/>
            <a:ext cx="8911687" cy="643216"/>
          </a:xfrm>
        </p:spPr>
        <p:txBody>
          <a:bodyPr/>
          <a:lstStyle/>
          <a:p>
            <a:pPr algn="ctr"/>
            <a:r>
              <a:rPr lang="en-US" b="1" dirty="0">
                <a:solidFill>
                  <a:schemeClr val="accent4">
                    <a:lumMod val="75000"/>
                  </a:schemeClr>
                </a:solidFill>
              </a:rPr>
              <a:t>LFAR Audit Approach</a:t>
            </a:r>
            <a:endParaRPr lang="en-IN" dirty="0"/>
          </a:p>
        </p:txBody>
      </p:sp>
      <p:sp>
        <p:nvSpPr>
          <p:cNvPr id="3" name="Content Placeholder 2">
            <a:extLst>
              <a:ext uri="{FF2B5EF4-FFF2-40B4-BE49-F238E27FC236}">
                <a16:creationId xmlns:a16="http://schemas.microsoft.com/office/drawing/2014/main" id="{A5E3BC98-DF0A-43F3-91B2-D924E2A9944F}"/>
              </a:ext>
            </a:extLst>
          </p:cNvPr>
          <p:cNvSpPr>
            <a:spLocks noGrp="1"/>
          </p:cNvSpPr>
          <p:nvPr>
            <p:ph idx="1"/>
          </p:nvPr>
        </p:nvSpPr>
        <p:spPr>
          <a:xfrm>
            <a:off x="2202873" y="970344"/>
            <a:ext cx="9301739" cy="5430455"/>
          </a:xfrm>
        </p:spPr>
        <p:txBody>
          <a:bodyPr>
            <a:normAutofit fontScale="92500"/>
          </a:bodyPr>
          <a:lstStyle/>
          <a:p>
            <a:pPr marL="0" indent="0" algn="just">
              <a:buClr>
                <a:srgbClr val="003399"/>
              </a:buClr>
              <a:buSzPct val="90000"/>
              <a:buNone/>
            </a:pPr>
            <a:r>
              <a:rPr lang="en-US" sz="2800" b="1" dirty="0">
                <a:solidFill>
                  <a:schemeClr val="tx2"/>
                </a:solidFill>
                <a:latin typeface="Verdana" pitchFamily="34" charset="0"/>
                <a:ea typeface="Verdana" pitchFamily="34" charset="0"/>
                <a:cs typeface="Verdana" pitchFamily="34" charset="0"/>
              </a:rPr>
              <a:t>Observations resulting in adjustments to account heads needs to be reported along with MOC</a:t>
            </a:r>
          </a:p>
          <a:p>
            <a:pPr marL="0" indent="0" algn="just">
              <a:buClr>
                <a:srgbClr val="003399"/>
              </a:buClr>
              <a:buSzPct val="90000"/>
              <a:buNone/>
            </a:pPr>
            <a:r>
              <a:rPr lang="en-US" sz="2800" b="1" dirty="0">
                <a:solidFill>
                  <a:schemeClr val="tx2"/>
                </a:solidFill>
                <a:latin typeface="Verdana" pitchFamily="34" charset="0"/>
                <a:ea typeface="Verdana" pitchFamily="34" charset="0"/>
                <a:cs typeface="Verdana" pitchFamily="34" charset="0"/>
              </a:rPr>
              <a:t>Discuss the contents of report with Branch Management</a:t>
            </a:r>
          </a:p>
          <a:p>
            <a:pPr marL="0" indent="0" algn="just">
              <a:buClr>
                <a:srgbClr val="003399"/>
              </a:buClr>
              <a:buSzPct val="90000"/>
              <a:buNone/>
            </a:pPr>
            <a:r>
              <a:rPr lang="en-US" sz="2800" b="1" dirty="0">
                <a:solidFill>
                  <a:schemeClr val="tx2"/>
                </a:solidFill>
                <a:latin typeface="Verdana" pitchFamily="34" charset="0"/>
                <a:ea typeface="Verdana" pitchFamily="34" charset="0"/>
                <a:cs typeface="Verdana" pitchFamily="34" charset="0"/>
              </a:rPr>
              <a:t>Obtain Management Representation from Branch Manager on various matters based on Audit.</a:t>
            </a:r>
          </a:p>
          <a:p>
            <a:pPr marL="0" indent="0" algn="just">
              <a:buClr>
                <a:srgbClr val="003399"/>
              </a:buClr>
              <a:buSzPct val="90000"/>
              <a:buNone/>
            </a:pPr>
            <a:r>
              <a:rPr lang="en-US" sz="2800" b="1" dirty="0">
                <a:solidFill>
                  <a:schemeClr val="tx2"/>
                </a:solidFill>
                <a:latin typeface="Verdana" pitchFamily="34" charset="0"/>
                <a:ea typeface="Verdana" pitchFamily="34" charset="0"/>
                <a:cs typeface="Verdana" pitchFamily="34" charset="0"/>
              </a:rPr>
              <a:t>LFAR is an independent report, hence do not give cross reference or qualifications or MOC in LFAR.</a:t>
            </a:r>
          </a:p>
          <a:p>
            <a:pPr marL="0" indent="0" algn="just">
              <a:buClr>
                <a:srgbClr val="003399"/>
              </a:buClr>
              <a:buSzPct val="90000"/>
              <a:buNone/>
            </a:pPr>
            <a:r>
              <a:rPr lang="en-US" sz="2800" b="1" dirty="0">
                <a:solidFill>
                  <a:schemeClr val="tx2"/>
                </a:solidFill>
                <a:latin typeface="Verdana" pitchFamily="34" charset="0"/>
                <a:ea typeface="Verdana" pitchFamily="34" charset="0"/>
                <a:cs typeface="Verdana" pitchFamily="34" charset="0"/>
              </a:rPr>
              <a:t>It’s a very important report for readers such as SCA and Management of Bank.</a:t>
            </a:r>
          </a:p>
        </p:txBody>
      </p:sp>
      <p:sp>
        <p:nvSpPr>
          <p:cNvPr id="4" name="Slide Number Placeholder 3">
            <a:extLst>
              <a:ext uri="{FF2B5EF4-FFF2-40B4-BE49-F238E27FC236}">
                <a16:creationId xmlns:a16="http://schemas.microsoft.com/office/drawing/2014/main" id="{A762523D-FFFF-4B74-A395-6FB44A4845F2}"/>
              </a:ext>
            </a:extLst>
          </p:cNvPr>
          <p:cNvSpPr>
            <a:spLocks noGrp="1"/>
          </p:cNvSpPr>
          <p:nvPr>
            <p:ph type="sldNum" sz="quarter" idx="12"/>
          </p:nvPr>
        </p:nvSpPr>
        <p:spPr/>
        <p:txBody>
          <a:bodyPr/>
          <a:lstStyle/>
          <a:p>
            <a:fld id="{D57F1E4F-1CFF-5643-939E-217C01CDF565}" type="slidenum">
              <a:rPr lang="en-US" smtClean="0"/>
              <a:pPr/>
              <a:t>45</a:t>
            </a:fld>
            <a:endParaRPr lang="en-US" dirty="0"/>
          </a:p>
        </p:txBody>
      </p:sp>
      <p:sp>
        <p:nvSpPr>
          <p:cNvPr id="5" name="Footer Placeholder 3">
            <a:extLst>
              <a:ext uri="{FF2B5EF4-FFF2-40B4-BE49-F238E27FC236}">
                <a16:creationId xmlns:a16="http://schemas.microsoft.com/office/drawing/2014/main" id="{17F32F73-0B79-4B25-87A1-EE8C29655422}"/>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29689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A71383-B3F1-439E-9265-069BBE920C79}"/>
              </a:ext>
            </a:extLst>
          </p:cNvPr>
          <p:cNvSpPr>
            <a:spLocks noGrp="1"/>
          </p:cNvSpPr>
          <p:nvPr>
            <p:ph type="sldNum" sz="quarter" idx="12"/>
          </p:nvPr>
        </p:nvSpPr>
        <p:spPr/>
        <p:txBody>
          <a:bodyPr/>
          <a:lstStyle/>
          <a:p>
            <a:fld id="{D57F1E4F-1CFF-5643-939E-217C01CDF565}" type="slidenum">
              <a:rPr lang="en-US" smtClean="0"/>
              <a:pPr/>
              <a:t>46</a:t>
            </a:fld>
            <a:endParaRPr lang="en-US" dirty="0"/>
          </a:p>
        </p:txBody>
      </p:sp>
      <p:pic>
        <p:nvPicPr>
          <p:cNvPr id="6" name="Picture 4" descr="j0400261">
            <a:extLst>
              <a:ext uri="{FF2B5EF4-FFF2-40B4-BE49-F238E27FC236}">
                <a16:creationId xmlns:a16="http://schemas.microsoft.com/office/drawing/2014/main" id="{C6E43E12-DBC4-4047-AF5A-AFEFF975D53C}"/>
              </a:ext>
            </a:extLst>
          </p:cNvPr>
          <p:cNvPicPr>
            <a:picLocks noChangeAspect="1" noChangeArrowheads="1"/>
          </p:cNvPicPr>
          <p:nvPr/>
        </p:nvPicPr>
        <p:blipFill>
          <a:blip r:embed="rId2" cstate="print"/>
          <a:srcRect/>
          <a:stretch>
            <a:fillRect/>
          </a:stretch>
        </p:blipFill>
        <p:spPr bwMode="auto">
          <a:xfrm>
            <a:off x="2592388" y="491271"/>
            <a:ext cx="4402107" cy="2937729"/>
          </a:xfrm>
          <a:prstGeom prst="rect">
            <a:avLst/>
          </a:prstGeom>
          <a:noFill/>
        </p:spPr>
      </p:pic>
      <p:pic>
        <p:nvPicPr>
          <p:cNvPr id="7" name="Picture 5" descr="j0400294">
            <a:extLst>
              <a:ext uri="{FF2B5EF4-FFF2-40B4-BE49-F238E27FC236}">
                <a16:creationId xmlns:a16="http://schemas.microsoft.com/office/drawing/2014/main" id="{5AC94F44-E599-47FE-BD9B-A9EEC3D0D09E}"/>
              </a:ext>
            </a:extLst>
          </p:cNvPr>
          <p:cNvPicPr>
            <a:picLocks noChangeAspect="1" noChangeArrowheads="1"/>
          </p:cNvPicPr>
          <p:nvPr/>
        </p:nvPicPr>
        <p:blipFill>
          <a:blip r:embed="rId3" cstate="print"/>
          <a:srcRect/>
          <a:stretch>
            <a:fillRect/>
          </a:stretch>
        </p:blipFill>
        <p:spPr bwMode="auto">
          <a:xfrm>
            <a:off x="6994495" y="2905701"/>
            <a:ext cx="4510117" cy="3005521"/>
          </a:xfrm>
          <a:prstGeom prst="rect">
            <a:avLst/>
          </a:prstGeom>
          <a:noFill/>
        </p:spPr>
      </p:pic>
      <p:sp>
        <p:nvSpPr>
          <p:cNvPr id="8" name="Text Box 6">
            <a:extLst>
              <a:ext uri="{FF2B5EF4-FFF2-40B4-BE49-F238E27FC236}">
                <a16:creationId xmlns:a16="http://schemas.microsoft.com/office/drawing/2014/main" id="{1EF32563-B2B7-4E0D-AFD3-70C902290336}"/>
              </a:ext>
            </a:extLst>
          </p:cNvPr>
          <p:cNvSpPr txBox="1">
            <a:spLocks noChangeArrowheads="1"/>
          </p:cNvSpPr>
          <p:nvPr/>
        </p:nvSpPr>
        <p:spPr bwMode="auto">
          <a:xfrm>
            <a:off x="7343775" y="1047404"/>
            <a:ext cx="3403600" cy="1292662"/>
          </a:xfrm>
          <a:prstGeom prst="rect">
            <a:avLst/>
          </a:prstGeom>
          <a:noFill/>
          <a:ln w="9525">
            <a:noFill/>
            <a:miter lim="800000"/>
            <a:headEnd/>
            <a:tailEnd/>
          </a:ln>
          <a:effectLst/>
        </p:spPr>
        <p:txBody>
          <a:bodyPr wrap="square">
            <a:spAutoFit/>
          </a:bodyPr>
          <a:lstStyle/>
          <a:p>
            <a:pPr>
              <a:spcBef>
                <a:spcPct val="50000"/>
              </a:spcBef>
            </a:pPr>
            <a:r>
              <a:rPr lang="en-IN" sz="2600" b="1" dirty="0">
                <a:solidFill>
                  <a:schemeClr val="tx2"/>
                </a:solidFill>
              </a:rPr>
              <a:t>You can please some of the people some of the time…</a:t>
            </a:r>
          </a:p>
        </p:txBody>
      </p:sp>
      <p:sp>
        <p:nvSpPr>
          <p:cNvPr id="9" name="Text Box 7">
            <a:extLst>
              <a:ext uri="{FF2B5EF4-FFF2-40B4-BE49-F238E27FC236}">
                <a16:creationId xmlns:a16="http://schemas.microsoft.com/office/drawing/2014/main" id="{AE90D1BD-DB55-4171-A918-A8CE5962D47B}"/>
              </a:ext>
            </a:extLst>
          </p:cNvPr>
          <p:cNvSpPr txBox="1">
            <a:spLocks noChangeArrowheads="1"/>
          </p:cNvSpPr>
          <p:nvPr/>
        </p:nvSpPr>
        <p:spPr bwMode="auto">
          <a:xfrm>
            <a:off x="2771775" y="4071740"/>
            <a:ext cx="3629025" cy="1292662"/>
          </a:xfrm>
          <a:prstGeom prst="rect">
            <a:avLst/>
          </a:prstGeom>
          <a:noFill/>
          <a:ln w="9525">
            <a:noFill/>
            <a:miter lim="800000"/>
            <a:headEnd/>
            <a:tailEnd/>
          </a:ln>
          <a:effectLst/>
        </p:spPr>
        <p:txBody>
          <a:bodyPr wrap="square">
            <a:spAutoFit/>
          </a:bodyPr>
          <a:lstStyle/>
          <a:p>
            <a:pPr>
              <a:spcBef>
                <a:spcPct val="50000"/>
              </a:spcBef>
            </a:pPr>
            <a:r>
              <a:rPr lang="en-IN" sz="2600" b="1" dirty="0">
                <a:solidFill>
                  <a:schemeClr val="tx2"/>
                </a:solidFill>
              </a:rPr>
              <a:t>But you can’t please all of the people all of the time.</a:t>
            </a:r>
          </a:p>
        </p:txBody>
      </p:sp>
      <p:sp>
        <p:nvSpPr>
          <p:cNvPr id="12" name="Footer Placeholder 3">
            <a:extLst>
              <a:ext uri="{FF2B5EF4-FFF2-40B4-BE49-F238E27FC236}">
                <a16:creationId xmlns:a16="http://schemas.microsoft.com/office/drawing/2014/main" id="{1046210E-F741-4E81-945B-77E410610548}"/>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14730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77F27-52F4-49F0-8A54-EE1BC74747ED}"/>
              </a:ext>
            </a:extLst>
          </p:cNvPr>
          <p:cNvSpPr>
            <a:spLocks noGrp="1"/>
          </p:cNvSpPr>
          <p:nvPr>
            <p:ph type="title"/>
          </p:nvPr>
        </p:nvSpPr>
        <p:spPr>
          <a:xfrm>
            <a:off x="2592925" y="203513"/>
            <a:ext cx="8911687" cy="691343"/>
          </a:xfrm>
        </p:spPr>
        <p:txBody>
          <a:bodyPr/>
          <a:lstStyle/>
          <a:p>
            <a:pPr algn="ctr"/>
            <a:r>
              <a:rPr lang="en-US" b="1" dirty="0">
                <a:solidFill>
                  <a:schemeClr val="accent4">
                    <a:lumMod val="75000"/>
                  </a:schemeClr>
                </a:solidFill>
              </a:rPr>
              <a:t>Revised LFAR – 05.09.2020</a:t>
            </a:r>
            <a:endParaRPr lang="en-IN" dirty="0"/>
          </a:p>
        </p:txBody>
      </p:sp>
      <p:sp>
        <p:nvSpPr>
          <p:cNvPr id="3" name="Content Placeholder 2">
            <a:extLst>
              <a:ext uri="{FF2B5EF4-FFF2-40B4-BE49-F238E27FC236}">
                <a16:creationId xmlns:a16="http://schemas.microsoft.com/office/drawing/2014/main" id="{C01522E5-0F94-46AC-961F-EA113879DED6}"/>
              </a:ext>
            </a:extLst>
          </p:cNvPr>
          <p:cNvSpPr>
            <a:spLocks noGrp="1"/>
          </p:cNvSpPr>
          <p:nvPr>
            <p:ph idx="1"/>
          </p:nvPr>
        </p:nvSpPr>
        <p:spPr>
          <a:xfrm>
            <a:off x="1814945" y="894855"/>
            <a:ext cx="9689667" cy="5759631"/>
          </a:xfrm>
        </p:spPr>
        <p:txBody>
          <a:bodyPr>
            <a:noAutofit/>
          </a:bodyPr>
          <a:lstStyle/>
          <a:p>
            <a:pPr marL="9525" lvl="2" indent="0" algn="just">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Long Form Audit Report for FY 2020 – 21</a:t>
            </a:r>
          </a:p>
          <a:p>
            <a:pPr marL="9525" lvl="2" indent="0" algn="just">
              <a:spcBef>
                <a:spcPts val="600"/>
              </a:spcBef>
              <a:spcAft>
                <a:spcPts val="600"/>
              </a:spcAft>
              <a:buNone/>
            </a:pPr>
            <a:endParaRPr lang="en-US" sz="2800" dirty="0">
              <a:solidFill>
                <a:schemeClr val="tx2"/>
              </a:solidFill>
              <a:latin typeface="Verdana" pitchFamily="34" charset="0"/>
              <a:ea typeface="Verdana" pitchFamily="34" charset="0"/>
              <a:cs typeface="Verdana" pitchFamily="34" charset="0"/>
            </a:endParaRPr>
          </a:p>
          <a:p>
            <a:pPr marL="0" indent="0">
              <a:buNone/>
            </a:pPr>
            <a:r>
              <a:rPr lang="en-US" sz="2800" dirty="0">
                <a:solidFill>
                  <a:schemeClr val="tx2"/>
                </a:solidFill>
                <a:latin typeface="Verdana" pitchFamily="34" charset="0"/>
                <a:ea typeface="Verdana" pitchFamily="34" charset="0"/>
                <a:cs typeface="Verdana" pitchFamily="34" charset="0"/>
              </a:rPr>
              <a:t>The format of LFAR, as mentioned below, have been revised:</a:t>
            </a:r>
          </a:p>
          <a:p>
            <a:pPr marL="0" indent="0">
              <a:buNone/>
            </a:pPr>
            <a:r>
              <a:rPr lang="en-US" sz="2800" dirty="0">
                <a:solidFill>
                  <a:schemeClr val="tx2"/>
                </a:solidFill>
                <a:latin typeface="Verdana" pitchFamily="34" charset="0"/>
                <a:ea typeface="Verdana" pitchFamily="34" charset="0"/>
                <a:cs typeface="Verdana" pitchFamily="34" charset="0"/>
                <a:hlinkClick r:id="rId2">
                  <a:extLst>
                    <a:ext uri="{A12FA001-AC4F-418D-AE19-62706E023703}">
                      <ahyp:hlinkClr xmlns:ahyp="http://schemas.microsoft.com/office/drawing/2018/hyperlinkcolor" xmlns="" val="tx"/>
                    </a:ext>
                  </a:extLst>
                </a:hlinkClick>
              </a:rPr>
              <a:t>Annex I</a:t>
            </a:r>
            <a:r>
              <a:rPr lang="en-US" sz="2800" dirty="0">
                <a:solidFill>
                  <a:schemeClr val="tx2"/>
                </a:solidFill>
                <a:latin typeface="Verdana" pitchFamily="34" charset="0"/>
                <a:ea typeface="Verdana" pitchFamily="34" charset="0"/>
                <a:cs typeface="Verdana" pitchFamily="34" charset="0"/>
              </a:rPr>
              <a:t> for Statutory Central Auditors (SCA)</a:t>
            </a:r>
          </a:p>
          <a:p>
            <a:pPr marL="0" indent="0">
              <a:buNone/>
            </a:pPr>
            <a:r>
              <a:rPr lang="en-US" sz="2800" dirty="0">
                <a:solidFill>
                  <a:schemeClr val="tx2"/>
                </a:solidFill>
                <a:latin typeface="Verdana" pitchFamily="34" charset="0"/>
                <a:ea typeface="Verdana" pitchFamily="34" charset="0"/>
                <a:cs typeface="Verdana" pitchFamily="34" charset="0"/>
                <a:hlinkClick r:id="rId3">
                  <a:extLst>
                    <a:ext uri="{A12FA001-AC4F-418D-AE19-62706E023703}">
                      <ahyp:hlinkClr xmlns:ahyp="http://schemas.microsoft.com/office/drawing/2018/hyperlinkcolor" xmlns="" val="tx"/>
                    </a:ext>
                  </a:extLst>
                </a:hlinkClick>
              </a:rPr>
              <a:t>Annex II</a:t>
            </a:r>
            <a:r>
              <a:rPr lang="en-US" sz="2800" dirty="0">
                <a:solidFill>
                  <a:schemeClr val="tx2"/>
                </a:solidFill>
                <a:latin typeface="Verdana" pitchFamily="34" charset="0"/>
                <a:ea typeface="Verdana" pitchFamily="34" charset="0"/>
                <a:cs typeface="Verdana" pitchFamily="34" charset="0"/>
              </a:rPr>
              <a:t> for Branch Auditors</a:t>
            </a:r>
          </a:p>
          <a:p>
            <a:pPr marL="0" indent="0">
              <a:buNone/>
            </a:pPr>
            <a:r>
              <a:rPr lang="en-US" sz="2800" dirty="0">
                <a:solidFill>
                  <a:schemeClr val="tx2"/>
                </a:solidFill>
                <a:latin typeface="Verdana" pitchFamily="34" charset="0"/>
                <a:ea typeface="Verdana" pitchFamily="34" charset="0"/>
                <a:cs typeface="Verdana" pitchFamily="34" charset="0"/>
              </a:rPr>
              <a:t>An Appendix as part of Annex II for the specialized branches and</a:t>
            </a:r>
          </a:p>
          <a:p>
            <a:pPr marL="0" indent="0">
              <a:buNone/>
            </a:pPr>
            <a:r>
              <a:rPr lang="en-US" sz="2800" dirty="0">
                <a:solidFill>
                  <a:schemeClr val="tx2"/>
                </a:solidFill>
                <a:latin typeface="Verdana" pitchFamily="34" charset="0"/>
                <a:ea typeface="Verdana" pitchFamily="34" charset="0"/>
                <a:cs typeface="Verdana" pitchFamily="34" charset="0"/>
                <a:hlinkClick r:id="rId4">
                  <a:extLst>
                    <a:ext uri="{A12FA001-AC4F-418D-AE19-62706E023703}">
                      <ahyp:hlinkClr xmlns:ahyp="http://schemas.microsoft.com/office/drawing/2018/hyperlinkcolor" xmlns="" val="tx"/>
                    </a:ext>
                  </a:extLst>
                </a:hlinkClick>
              </a:rPr>
              <a:t>Annex III</a:t>
            </a:r>
            <a:r>
              <a:rPr lang="en-US" sz="2800" dirty="0">
                <a:solidFill>
                  <a:schemeClr val="tx2"/>
                </a:solidFill>
                <a:latin typeface="Verdana" pitchFamily="34" charset="0"/>
                <a:ea typeface="Verdana" pitchFamily="34" charset="0"/>
                <a:cs typeface="Verdana" pitchFamily="34" charset="0"/>
              </a:rPr>
              <a:t> on Large / Irregular / Critical accounts for branch auditors.</a:t>
            </a:r>
          </a:p>
        </p:txBody>
      </p:sp>
      <p:sp>
        <p:nvSpPr>
          <p:cNvPr id="4" name="Slide Number Placeholder 3">
            <a:extLst>
              <a:ext uri="{FF2B5EF4-FFF2-40B4-BE49-F238E27FC236}">
                <a16:creationId xmlns:a16="http://schemas.microsoft.com/office/drawing/2014/main" id="{E73F3A79-E5FC-49EC-952C-8E3765E94295}"/>
              </a:ext>
            </a:extLst>
          </p:cNvPr>
          <p:cNvSpPr>
            <a:spLocks noGrp="1"/>
          </p:cNvSpPr>
          <p:nvPr>
            <p:ph type="sldNum" sz="quarter" idx="12"/>
          </p:nvPr>
        </p:nvSpPr>
        <p:spPr/>
        <p:txBody>
          <a:bodyPr/>
          <a:lstStyle/>
          <a:p>
            <a:fld id="{D57F1E4F-1CFF-5643-939E-217C01CDF565}" type="slidenum">
              <a:rPr lang="en-US" smtClean="0"/>
              <a:pPr/>
              <a:t>47</a:t>
            </a:fld>
            <a:endParaRPr lang="en-US" dirty="0"/>
          </a:p>
        </p:txBody>
      </p:sp>
      <p:sp>
        <p:nvSpPr>
          <p:cNvPr id="5" name="Footer Placeholder 3">
            <a:extLst>
              <a:ext uri="{FF2B5EF4-FFF2-40B4-BE49-F238E27FC236}">
                <a16:creationId xmlns:a16="http://schemas.microsoft.com/office/drawing/2014/main" id="{D8ECAD5F-EE37-40E3-B4CD-63F5BE418456}"/>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350424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linds(horizontal)">
                                      <p:cBhvr>
                                        <p:cTn id="19" dur="500"/>
                                        <p:tgtEl>
                                          <p:spTgt spid="3">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77F27-52F4-49F0-8A54-EE1BC74747ED}"/>
              </a:ext>
            </a:extLst>
          </p:cNvPr>
          <p:cNvSpPr>
            <a:spLocks noGrp="1"/>
          </p:cNvSpPr>
          <p:nvPr>
            <p:ph type="title"/>
          </p:nvPr>
        </p:nvSpPr>
        <p:spPr>
          <a:xfrm>
            <a:off x="2592925" y="203513"/>
            <a:ext cx="8911687" cy="691343"/>
          </a:xfrm>
        </p:spPr>
        <p:txBody>
          <a:bodyPr/>
          <a:lstStyle/>
          <a:p>
            <a:pPr algn="ctr"/>
            <a:r>
              <a:rPr lang="en-US" b="1" dirty="0">
                <a:solidFill>
                  <a:schemeClr val="accent4">
                    <a:lumMod val="75000"/>
                  </a:schemeClr>
                </a:solidFill>
              </a:rPr>
              <a:t>Revised LFAR – 05.09.2020</a:t>
            </a:r>
            <a:endParaRPr lang="en-IN" dirty="0"/>
          </a:p>
        </p:txBody>
      </p:sp>
      <p:sp>
        <p:nvSpPr>
          <p:cNvPr id="3" name="Content Placeholder 2">
            <a:extLst>
              <a:ext uri="{FF2B5EF4-FFF2-40B4-BE49-F238E27FC236}">
                <a16:creationId xmlns:a16="http://schemas.microsoft.com/office/drawing/2014/main" id="{C01522E5-0F94-46AC-961F-EA113879DED6}"/>
              </a:ext>
            </a:extLst>
          </p:cNvPr>
          <p:cNvSpPr>
            <a:spLocks noGrp="1"/>
          </p:cNvSpPr>
          <p:nvPr>
            <p:ph idx="1"/>
          </p:nvPr>
        </p:nvSpPr>
        <p:spPr>
          <a:xfrm>
            <a:off x="1814945" y="894855"/>
            <a:ext cx="9689667" cy="5759631"/>
          </a:xfrm>
        </p:spPr>
        <p:txBody>
          <a:bodyPr>
            <a:noAutofit/>
          </a:bodyPr>
          <a:lstStyle/>
          <a:p>
            <a:pPr marL="0" indent="0" algn="just">
              <a:spcBef>
                <a:spcPts val="0"/>
              </a:spcBef>
              <a:buNone/>
            </a:pPr>
            <a:r>
              <a:rPr lang="en-US" sz="2200" b="1" dirty="0">
                <a:solidFill>
                  <a:schemeClr val="tx2"/>
                </a:solidFill>
                <a:latin typeface="Verdana" pitchFamily="34" charset="0"/>
                <a:ea typeface="Verdana" pitchFamily="34" charset="0"/>
              </a:rPr>
              <a:t>The overall objective of the branch audit should be to have </a:t>
            </a:r>
            <a:r>
              <a:rPr lang="en-US" sz="2200" b="1" u="sng" dirty="0">
                <a:solidFill>
                  <a:schemeClr val="tx2"/>
                </a:solidFill>
                <a:latin typeface="Verdana" pitchFamily="34" charset="0"/>
                <a:ea typeface="Verdana" pitchFamily="34" charset="0"/>
              </a:rPr>
              <a:t>transaction testing</a:t>
            </a:r>
            <a:r>
              <a:rPr lang="en-US" sz="2200" b="1" dirty="0">
                <a:solidFill>
                  <a:schemeClr val="tx2"/>
                </a:solidFill>
                <a:latin typeface="Verdana" pitchFamily="34" charset="0"/>
                <a:ea typeface="Verdana" pitchFamily="34" charset="0"/>
              </a:rPr>
              <a:t> and </a:t>
            </a:r>
            <a:r>
              <a:rPr lang="en-US" sz="2200" b="1" u="sng" dirty="0">
                <a:solidFill>
                  <a:schemeClr val="tx2"/>
                </a:solidFill>
                <a:latin typeface="Verdana" pitchFamily="34" charset="0"/>
                <a:ea typeface="Verdana" pitchFamily="34" charset="0"/>
              </a:rPr>
              <a:t>provide inputs</a:t>
            </a:r>
            <a:r>
              <a:rPr lang="en-US" sz="2200" b="1" dirty="0">
                <a:solidFill>
                  <a:schemeClr val="tx2"/>
                </a:solidFill>
                <a:latin typeface="Verdana" pitchFamily="34" charset="0"/>
                <a:ea typeface="Verdana" pitchFamily="34" charset="0"/>
              </a:rPr>
              <a:t> to the SCAs on adequacy of implementation of various policy and regulatory requirements, including efficacy of the system and assurance functions (risk management, compliance and internal audit) at branch level.</a:t>
            </a:r>
            <a:endParaRPr lang="en-IN" sz="2200" b="1" dirty="0">
              <a:solidFill>
                <a:schemeClr val="tx2"/>
              </a:solidFill>
              <a:latin typeface="Verdana" pitchFamily="34" charset="0"/>
              <a:ea typeface="Verdana" pitchFamily="34" charset="0"/>
            </a:endParaRPr>
          </a:p>
          <a:p>
            <a:pPr algn="just">
              <a:spcBef>
                <a:spcPts val="0"/>
              </a:spcBef>
              <a:buFontTx/>
              <a:buChar char="-"/>
            </a:pPr>
            <a:r>
              <a:rPr lang="en-US" sz="2200" b="1" dirty="0">
                <a:solidFill>
                  <a:schemeClr val="tx2"/>
                </a:solidFill>
                <a:latin typeface="Verdana" pitchFamily="34" charset="0"/>
                <a:ea typeface="Verdana" pitchFamily="34" charset="0"/>
              </a:rPr>
              <a:t>The </a:t>
            </a:r>
            <a:r>
              <a:rPr lang="en-US" sz="2200" b="1" u="sng" dirty="0">
                <a:solidFill>
                  <a:schemeClr val="tx2"/>
                </a:solidFill>
                <a:latin typeface="Verdana" pitchFamily="34" charset="0"/>
                <a:ea typeface="Verdana" pitchFamily="34" charset="0"/>
              </a:rPr>
              <a:t>threshold fixed</a:t>
            </a:r>
            <a:r>
              <a:rPr lang="en-US" sz="2200" b="1" dirty="0">
                <a:solidFill>
                  <a:schemeClr val="tx2"/>
                </a:solidFill>
                <a:latin typeface="Verdana" pitchFamily="34" charset="0"/>
                <a:ea typeface="Verdana" pitchFamily="34" charset="0"/>
              </a:rPr>
              <a:t> for different purposes for comments in the LFAR will decide that above the threshold, the </a:t>
            </a:r>
            <a:r>
              <a:rPr lang="en-US" sz="2200" b="1" u="sng" dirty="0">
                <a:solidFill>
                  <a:schemeClr val="tx2"/>
                </a:solidFill>
                <a:latin typeface="Verdana" pitchFamily="34" charset="0"/>
                <a:ea typeface="Verdana" pitchFamily="34" charset="0"/>
              </a:rPr>
              <a:t>transaction detailing</a:t>
            </a:r>
            <a:r>
              <a:rPr lang="en-US" sz="2200" b="1" dirty="0">
                <a:solidFill>
                  <a:schemeClr val="tx2"/>
                </a:solidFill>
                <a:latin typeface="Verdana" pitchFamily="34" charset="0"/>
                <a:ea typeface="Verdana" pitchFamily="34" charset="0"/>
              </a:rPr>
              <a:t> needs to be seen and commented upon. However, below the threshold, the system and processes should be checked and commented upon.</a:t>
            </a:r>
            <a:endParaRPr lang="en-IN" sz="2200" b="1" dirty="0">
              <a:solidFill>
                <a:schemeClr val="tx2"/>
              </a:solidFill>
              <a:latin typeface="Verdana" pitchFamily="34" charset="0"/>
              <a:ea typeface="Verdana" pitchFamily="34" charset="0"/>
            </a:endParaRPr>
          </a:p>
          <a:p>
            <a:pPr algn="just">
              <a:spcBef>
                <a:spcPts val="0"/>
              </a:spcBef>
              <a:buFontTx/>
              <a:buChar char="-"/>
            </a:pPr>
            <a:r>
              <a:rPr lang="en-US" sz="2200" b="1" dirty="0">
                <a:solidFill>
                  <a:schemeClr val="tx2"/>
                </a:solidFill>
                <a:latin typeface="Verdana" pitchFamily="34" charset="0"/>
                <a:ea typeface="Verdana" pitchFamily="34" charset="0"/>
              </a:rPr>
              <a:t>Verification of </a:t>
            </a:r>
            <a:r>
              <a:rPr lang="en-US" sz="2200" b="1" u="sng" dirty="0">
                <a:solidFill>
                  <a:schemeClr val="tx2"/>
                </a:solidFill>
                <a:latin typeface="Verdana" pitchFamily="34" charset="0"/>
                <a:ea typeface="Verdana" pitchFamily="34" charset="0"/>
              </a:rPr>
              <a:t>data integrity</a:t>
            </a:r>
            <a:r>
              <a:rPr lang="en-US" sz="2200" b="1" dirty="0">
                <a:solidFill>
                  <a:schemeClr val="tx2"/>
                </a:solidFill>
                <a:latin typeface="Verdana" pitchFamily="34" charset="0"/>
                <a:ea typeface="Verdana" pitchFamily="34" charset="0"/>
              </a:rPr>
              <a:t> and </a:t>
            </a:r>
            <a:r>
              <a:rPr lang="en-US" sz="2200" b="1" u="sng" dirty="0">
                <a:solidFill>
                  <a:schemeClr val="tx2"/>
                </a:solidFill>
                <a:latin typeface="Verdana" pitchFamily="34" charset="0"/>
                <a:ea typeface="Verdana" pitchFamily="34" charset="0"/>
              </a:rPr>
              <a:t>data related</a:t>
            </a:r>
            <a:r>
              <a:rPr lang="en-US" sz="2200" b="1" dirty="0">
                <a:solidFill>
                  <a:schemeClr val="tx2"/>
                </a:solidFill>
                <a:latin typeface="Verdana" pitchFamily="34" charset="0"/>
                <a:ea typeface="Verdana" pitchFamily="34" charset="0"/>
              </a:rPr>
              <a:t> </a:t>
            </a:r>
            <a:r>
              <a:rPr lang="en-US" sz="2200" b="1" u="sng" dirty="0">
                <a:solidFill>
                  <a:schemeClr val="tx2"/>
                </a:solidFill>
                <a:latin typeface="Verdana" pitchFamily="34" charset="0"/>
                <a:ea typeface="Verdana" pitchFamily="34" charset="0"/>
              </a:rPr>
              <a:t>control systems</a:t>
            </a:r>
            <a:r>
              <a:rPr lang="en-US" sz="2200" b="1" dirty="0">
                <a:solidFill>
                  <a:schemeClr val="tx2"/>
                </a:solidFill>
                <a:latin typeface="Verdana" pitchFamily="34" charset="0"/>
                <a:ea typeface="Verdana" pitchFamily="34" charset="0"/>
              </a:rPr>
              <a:t> and </a:t>
            </a:r>
            <a:r>
              <a:rPr lang="en-US" sz="2200" b="1" u="sng" dirty="0">
                <a:solidFill>
                  <a:schemeClr val="tx2"/>
                </a:solidFill>
                <a:latin typeface="Verdana" pitchFamily="34" charset="0"/>
                <a:ea typeface="Verdana" pitchFamily="34" charset="0"/>
              </a:rPr>
              <a:t>processes</a:t>
            </a:r>
            <a:r>
              <a:rPr lang="en-US" sz="2200" b="1" dirty="0">
                <a:solidFill>
                  <a:schemeClr val="tx2"/>
                </a:solidFill>
                <a:latin typeface="Verdana" pitchFamily="34" charset="0"/>
                <a:ea typeface="Verdana" pitchFamily="34" charset="0"/>
              </a:rPr>
              <a:t> should be carried out and commented upon, with the special thrust on those data inputs which are to be used for </a:t>
            </a:r>
            <a:r>
              <a:rPr lang="en-US" sz="2200" b="1" u="sng" dirty="0">
                <a:solidFill>
                  <a:schemeClr val="tx2"/>
                </a:solidFill>
                <a:latin typeface="Verdana" pitchFamily="34" charset="0"/>
                <a:ea typeface="Verdana" pitchFamily="34" charset="0"/>
              </a:rPr>
              <a:t>MIS</a:t>
            </a:r>
            <a:r>
              <a:rPr lang="en-US" sz="2200" b="1" dirty="0">
                <a:solidFill>
                  <a:schemeClr val="tx2"/>
                </a:solidFill>
                <a:latin typeface="Verdana" pitchFamily="34" charset="0"/>
                <a:ea typeface="Verdana" pitchFamily="34" charset="0"/>
              </a:rPr>
              <a:t> at corporate office level and for supervisory reporting purposes.</a:t>
            </a:r>
            <a:endParaRPr lang="en-IN" sz="2200" b="1" dirty="0">
              <a:solidFill>
                <a:schemeClr val="tx2"/>
              </a:solidFill>
              <a:latin typeface="Verdana" pitchFamily="34" charset="0"/>
              <a:ea typeface="Verdana" pitchFamily="34" charset="0"/>
            </a:endParaRPr>
          </a:p>
          <a:p>
            <a:pPr algn="just">
              <a:spcBef>
                <a:spcPts val="0"/>
              </a:spcBef>
              <a:buFontTx/>
              <a:buChar char="-"/>
            </a:pPr>
            <a:endParaRPr lang="en-US" sz="2200" dirty="0">
              <a:solidFill>
                <a:schemeClr val="tx2"/>
              </a:solidFill>
              <a:latin typeface="Verdana" pitchFamily="34" charset="0"/>
              <a:ea typeface="Verdana" pitchFamily="34" charset="0"/>
            </a:endParaRPr>
          </a:p>
        </p:txBody>
      </p:sp>
      <p:sp>
        <p:nvSpPr>
          <p:cNvPr id="4" name="Slide Number Placeholder 3">
            <a:extLst>
              <a:ext uri="{FF2B5EF4-FFF2-40B4-BE49-F238E27FC236}">
                <a16:creationId xmlns:a16="http://schemas.microsoft.com/office/drawing/2014/main" id="{E73F3A79-E5FC-49EC-952C-8E3765E94295}"/>
              </a:ext>
            </a:extLst>
          </p:cNvPr>
          <p:cNvSpPr>
            <a:spLocks noGrp="1"/>
          </p:cNvSpPr>
          <p:nvPr>
            <p:ph type="sldNum" sz="quarter" idx="12"/>
          </p:nvPr>
        </p:nvSpPr>
        <p:spPr/>
        <p:txBody>
          <a:bodyPr/>
          <a:lstStyle/>
          <a:p>
            <a:fld id="{D57F1E4F-1CFF-5643-939E-217C01CDF565}" type="slidenum">
              <a:rPr lang="en-US" smtClean="0"/>
              <a:pPr/>
              <a:t>48</a:t>
            </a:fld>
            <a:endParaRPr lang="en-US" dirty="0"/>
          </a:p>
        </p:txBody>
      </p:sp>
      <p:sp>
        <p:nvSpPr>
          <p:cNvPr id="5" name="Footer Placeholder 3">
            <a:extLst>
              <a:ext uri="{FF2B5EF4-FFF2-40B4-BE49-F238E27FC236}">
                <a16:creationId xmlns:a16="http://schemas.microsoft.com/office/drawing/2014/main" id="{D8ECAD5F-EE37-40E3-B4CD-63F5BE418456}"/>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105541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77F27-52F4-49F0-8A54-EE1BC74747ED}"/>
              </a:ext>
            </a:extLst>
          </p:cNvPr>
          <p:cNvSpPr>
            <a:spLocks noGrp="1"/>
          </p:cNvSpPr>
          <p:nvPr>
            <p:ph type="title"/>
          </p:nvPr>
        </p:nvSpPr>
        <p:spPr>
          <a:xfrm>
            <a:off x="2592925" y="203513"/>
            <a:ext cx="8911687" cy="691343"/>
          </a:xfrm>
        </p:spPr>
        <p:txBody>
          <a:bodyPr/>
          <a:lstStyle/>
          <a:p>
            <a:pPr algn="ctr"/>
            <a:r>
              <a:rPr lang="en-US" b="1" dirty="0">
                <a:solidFill>
                  <a:schemeClr val="accent4">
                    <a:lumMod val="75000"/>
                  </a:schemeClr>
                </a:solidFill>
              </a:rPr>
              <a:t>Revised LFAR – 05.09.2020</a:t>
            </a:r>
            <a:endParaRPr lang="en-IN" dirty="0"/>
          </a:p>
        </p:txBody>
      </p:sp>
      <p:sp>
        <p:nvSpPr>
          <p:cNvPr id="3" name="Content Placeholder 2">
            <a:extLst>
              <a:ext uri="{FF2B5EF4-FFF2-40B4-BE49-F238E27FC236}">
                <a16:creationId xmlns:a16="http://schemas.microsoft.com/office/drawing/2014/main" id="{C01522E5-0F94-46AC-961F-EA113879DED6}"/>
              </a:ext>
            </a:extLst>
          </p:cNvPr>
          <p:cNvSpPr>
            <a:spLocks noGrp="1"/>
          </p:cNvSpPr>
          <p:nvPr>
            <p:ph idx="1"/>
          </p:nvPr>
        </p:nvSpPr>
        <p:spPr>
          <a:xfrm>
            <a:off x="1814945" y="894855"/>
            <a:ext cx="9689667" cy="5759631"/>
          </a:xfrm>
        </p:spPr>
        <p:txBody>
          <a:bodyPr>
            <a:noAutofit/>
          </a:bodyPr>
          <a:lstStyle/>
          <a:p>
            <a:pPr algn="just">
              <a:buFontTx/>
              <a:buChar char="-"/>
            </a:pPr>
            <a:r>
              <a:rPr lang="en-US" sz="2200" b="1" dirty="0">
                <a:solidFill>
                  <a:schemeClr val="tx2"/>
                </a:solidFill>
                <a:latin typeface="Verdana" pitchFamily="34" charset="0"/>
                <a:ea typeface="Verdana" pitchFamily="34" charset="0"/>
              </a:rPr>
              <a:t>Where any of the </a:t>
            </a:r>
            <a:r>
              <a:rPr lang="en-US" sz="2200" b="1" u="sng" dirty="0">
                <a:solidFill>
                  <a:schemeClr val="tx2"/>
                </a:solidFill>
                <a:latin typeface="Verdana" pitchFamily="34" charset="0"/>
                <a:ea typeface="Verdana" pitchFamily="34" charset="0"/>
              </a:rPr>
              <a:t>comments</a:t>
            </a:r>
            <a:r>
              <a:rPr lang="en-US" sz="2200" b="1" dirty="0">
                <a:solidFill>
                  <a:schemeClr val="tx2"/>
                </a:solidFill>
                <a:latin typeface="Verdana" pitchFamily="34" charset="0"/>
                <a:ea typeface="Verdana" pitchFamily="34" charset="0"/>
              </a:rPr>
              <a:t> made by the auditors in their LFAR is </a:t>
            </a:r>
            <a:r>
              <a:rPr lang="en-US" sz="2200" b="1" u="sng" dirty="0">
                <a:solidFill>
                  <a:schemeClr val="tx2"/>
                </a:solidFill>
                <a:latin typeface="Verdana" pitchFamily="34" charset="0"/>
                <a:ea typeface="Verdana" pitchFamily="34" charset="0"/>
              </a:rPr>
              <a:t>adverse</a:t>
            </a:r>
            <a:r>
              <a:rPr lang="en-US" sz="2200" b="1" dirty="0">
                <a:solidFill>
                  <a:schemeClr val="tx2"/>
                </a:solidFill>
                <a:latin typeface="Verdana" pitchFamily="34" charset="0"/>
                <a:ea typeface="Verdana" pitchFamily="34" charset="0"/>
              </a:rPr>
              <a:t>, they should consider whether a </a:t>
            </a:r>
            <a:r>
              <a:rPr lang="en-US" sz="2200" b="1" u="sng" dirty="0">
                <a:solidFill>
                  <a:schemeClr val="tx2"/>
                </a:solidFill>
                <a:latin typeface="Verdana" pitchFamily="34" charset="0"/>
                <a:ea typeface="Verdana" pitchFamily="34" charset="0"/>
              </a:rPr>
              <a:t>qualification</a:t>
            </a:r>
            <a:r>
              <a:rPr lang="en-US" sz="2200" b="1" dirty="0">
                <a:solidFill>
                  <a:schemeClr val="tx2"/>
                </a:solidFill>
                <a:latin typeface="Verdana" pitchFamily="34" charset="0"/>
                <a:ea typeface="Verdana" pitchFamily="34" charset="0"/>
              </a:rPr>
              <a:t> in their main report is necessary. It should not, however, be assumed that every adverse comment in the LFAR would necessarily result in a qualification in the main report. In deciding whether a qualification in the main report is necessary, the auditors should use their </a:t>
            </a:r>
            <a:r>
              <a:rPr lang="en-US" sz="2200" b="1" u="sng" dirty="0">
                <a:solidFill>
                  <a:schemeClr val="tx2"/>
                </a:solidFill>
                <a:latin typeface="Verdana" pitchFamily="34" charset="0"/>
                <a:ea typeface="Verdana" pitchFamily="34" charset="0"/>
              </a:rPr>
              <a:t>professional judgment</a:t>
            </a:r>
            <a:r>
              <a:rPr lang="en-US" sz="2200" b="1" dirty="0">
                <a:solidFill>
                  <a:schemeClr val="tx2"/>
                </a:solidFill>
                <a:latin typeface="Verdana" pitchFamily="34" charset="0"/>
                <a:ea typeface="Verdana" pitchFamily="34" charset="0"/>
              </a:rPr>
              <a:t> in the facts and circumstances of each case.</a:t>
            </a:r>
          </a:p>
        </p:txBody>
      </p:sp>
      <p:sp>
        <p:nvSpPr>
          <p:cNvPr id="4" name="Slide Number Placeholder 3">
            <a:extLst>
              <a:ext uri="{FF2B5EF4-FFF2-40B4-BE49-F238E27FC236}">
                <a16:creationId xmlns:a16="http://schemas.microsoft.com/office/drawing/2014/main" id="{E73F3A79-E5FC-49EC-952C-8E3765E94295}"/>
              </a:ext>
            </a:extLst>
          </p:cNvPr>
          <p:cNvSpPr>
            <a:spLocks noGrp="1"/>
          </p:cNvSpPr>
          <p:nvPr>
            <p:ph type="sldNum" sz="quarter" idx="12"/>
          </p:nvPr>
        </p:nvSpPr>
        <p:spPr/>
        <p:txBody>
          <a:bodyPr/>
          <a:lstStyle/>
          <a:p>
            <a:fld id="{D57F1E4F-1CFF-5643-939E-217C01CDF565}" type="slidenum">
              <a:rPr lang="en-US" smtClean="0"/>
              <a:pPr/>
              <a:t>49</a:t>
            </a:fld>
            <a:endParaRPr lang="en-US" dirty="0"/>
          </a:p>
        </p:txBody>
      </p:sp>
      <p:sp>
        <p:nvSpPr>
          <p:cNvPr id="5" name="Footer Placeholder 3">
            <a:extLst>
              <a:ext uri="{FF2B5EF4-FFF2-40B4-BE49-F238E27FC236}">
                <a16:creationId xmlns:a16="http://schemas.microsoft.com/office/drawing/2014/main" id="{D8ECAD5F-EE37-40E3-B4CD-63F5BE418456}"/>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76796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26325-E128-4666-8A0D-B82B5C55301F}"/>
              </a:ext>
            </a:extLst>
          </p:cNvPr>
          <p:cNvSpPr>
            <a:spLocks noGrp="1"/>
          </p:cNvSpPr>
          <p:nvPr>
            <p:ph type="title"/>
          </p:nvPr>
        </p:nvSpPr>
        <p:spPr>
          <a:xfrm>
            <a:off x="2589212" y="294720"/>
            <a:ext cx="8911687" cy="658780"/>
          </a:xfrm>
        </p:spPr>
        <p:txBody>
          <a:bodyPr/>
          <a:lstStyle/>
          <a:p>
            <a:pPr algn="ctr"/>
            <a:r>
              <a:rPr lang="en-US" b="1" dirty="0">
                <a:solidFill>
                  <a:schemeClr val="accent4">
                    <a:lumMod val="75000"/>
                  </a:schemeClr>
                </a:solidFill>
              </a:rPr>
              <a:t>Guide to the COE</a:t>
            </a:r>
            <a:endParaRPr lang="en-IN" dirty="0"/>
          </a:p>
        </p:txBody>
      </p:sp>
      <p:sp>
        <p:nvSpPr>
          <p:cNvPr id="4" name="Slide Number Placeholder 3">
            <a:extLst>
              <a:ext uri="{FF2B5EF4-FFF2-40B4-BE49-F238E27FC236}">
                <a16:creationId xmlns:a16="http://schemas.microsoft.com/office/drawing/2014/main" id="{AC224444-1D62-41DD-A911-B36E0BEEF5D0}"/>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
        <p:nvSpPr>
          <p:cNvPr id="5" name="Footer Placeholder 3">
            <a:extLst>
              <a:ext uri="{FF2B5EF4-FFF2-40B4-BE49-F238E27FC236}">
                <a16:creationId xmlns:a16="http://schemas.microsoft.com/office/drawing/2014/main" id="{BB686840-758A-41F8-BBF9-9A3D2640E6D9}"/>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graphicFrame>
        <p:nvGraphicFramePr>
          <p:cNvPr id="10" name="Table 10">
            <a:extLst>
              <a:ext uri="{FF2B5EF4-FFF2-40B4-BE49-F238E27FC236}">
                <a16:creationId xmlns:a16="http://schemas.microsoft.com/office/drawing/2014/main" id="{6155093D-6C47-4FA4-8F2A-CCFA904D907B}"/>
              </a:ext>
            </a:extLst>
          </p:cNvPr>
          <p:cNvGraphicFramePr>
            <a:graphicFrameLocks noGrp="1"/>
          </p:cNvGraphicFramePr>
          <p:nvPr/>
        </p:nvGraphicFramePr>
        <p:xfrm>
          <a:off x="2032000" y="967487"/>
          <a:ext cx="9628188" cy="4907280"/>
        </p:xfrm>
        <a:graphic>
          <a:graphicData uri="http://schemas.openxmlformats.org/drawingml/2006/table">
            <a:tbl>
              <a:tblPr firstRow="1" bandRow="1">
                <a:tableStyleId>{5C22544A-7EE6-4342-B048-85BDC9FD1C3A}</a:tableStyleId>
              </a:tblPr>
              <a:tblGrid>
                <a:gridCol w="1694873">
                  <a:extLst>
                    <a:ext uri="{9D8B030D-6E8A-4147-A177-3AD203B41FA5}">
                      <a16:colId xmlns:a16="http://schemas.microsoft.com/office/drawing/2014/main" val="60395798"/>
                    </a:ext>
                  </a:extLst>
                </a:gridCol>
                <a:gridCol w="4627418">
                  <a:extLst>
                    <a:ext uri="{9D8B030D-6E8A-4147-A177-3AD203B41FA5}">
                      <a16:colId xmlns:a16="http://schemas.microsoft.com/office/drawing/2014/main" val="4080338819"/>
                    </a:ext>
                  </a:extLst>
                </a:gridCol>
                <a:gridCol w="3305897">
                  <a:extLst>
                    <a:ext uri="{9D8B030D-6E8A-4147-A177-3AD203B41FA5}">
                      <a16:colId xmlns:a16="http://schemas.microsoft.com/office/drawing/2014/main" val="3347976108"/>
                    </a:ext>
                  </a:extLst>
                </a:gridCol>
              </a:tblGrid>
              <a:tr h="370840">
                <a:tc>
                  <a:txBody>
                    <a:bodyPr/>
                    <a:lstStyle/>
                    <a:p>
                      <a:r>
                        <a:rPr lang="en-US" sz="2200" b="1" dirty="0">
                          <a:solidFill>
                            <a:schemeClr val="tx2"/>
                          </a:solidFill>
                          <a:latin typeface="Verdana" pitchFamily="34" charset="0"/>
                          <a:ea typeface="Verdana" pitchFamily="34" charset="0"/>
                          <a:cs typeface="Verdana" pitchFamily="34" charset="0"/>
                        </a:rPr>
                        <a:t>Part 1</a:t>
                      </a:r>
                      <a:endParaRPr lang="en-IN"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b="1" dirty="0">
                          <a:solidFill>
                            <a:schemeClr val="tx2"/>
                          </a:solidFill>
                          <a:latin typeface="Verdana" pitchFamily="34" charset="0"/>
                          <a:ea typeface="Verdana" pitchFamily="34" charset="0"/>
                          <a:cs typeface="Verdana" pitchFamily="34" charset="0"/>
                        </a:rPr>
                        <a:t>Complying with the Code, fundamental principle and conceptual framework</a:t>
                      </a:r>
                      <a:endParaRPr lang="en-IN"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b="1" dirty="0">
                          <a:solidFill>
                            <a:schemeClr val="tx2"/>
                          </a:solidFill>
                          <a:latin typeface="Verdana" pitchFamily="34" charset="0"/>
                          <a:ea typeface="Verdana" pitchFamily="34" charset="0"/>
                          <a:cs typeface="Verdana" pitchFamily="34" charset="0"/>
                        </a:rPr>
                        <a:t>Section 100 to 199</a:t>
                      </a:r>
                      <a:endParaRPr lang="en-IN"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2990215"/>
                  </a:ext>
                </a:extLst>
              </a:tr>
              <a:tr h="370840">
                <a:tc>
                  <a:txBody>
                    <a:bodyPr/>
                    <a:lstStyle/>
                    <a:p>
                      <a:r>
                        <a:rPr lang="en-US" sz="2200" b="1" dirty="0">
                          <a:solidFill>
                            <a:schemeClr val="tx2"/>
                          </a:solidFill>
                          <a:latin typeface="Verdana" pitchFamily="34" charset="0"/>
                          <a:ea typeface="Verdana" pitchFamily="34" charset="0"/>
                          <a:cs typeface="Verdana" pitchFamily="34" charset="0"/>
                        </a:rPr>
                        <a:t>Part 2</a:t>
                      </a:r>
                      <a:endParaRPr lang="en-IN"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b="1" dirty="0">
                          <a:solidFill>
                            <a:schemeClr val="tx2"/>
                          </a:solidFill>
                          <a:latin typeface="Verdana" pitchFamily="34" charset="0"/>
                          <a:ea typeface="Verdana" pitchFamily="34" charset="0"/>
                          <a:cs typeface="Verdana" pitchFamily="34" charset="0"/>
                        </a:rPr>
                        <a:t>Professional Accountants in service</a:t>
                      </a:r>
                      <a:endParaRPr lang="en-IN"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b="1" dirty="0">
                          <a:solidFill>
                            <a:schemeClr val="tx2"/>
                          </a:solidFill>
                          <a:latin typeface="Verdana" pitchFamily="34" charset="0"/>
                          <a:ea typeface="Verdana" pitchFamily="34" charset="0"/>
                          <a:cs typeface="Verdana" pitchFamily="34" charset="0"/>
                        </a:rPr>
                        <a:t>Section 200 to 299</a:t>
                      </a:r>
                      <a:endParaRPr lang="en-IN"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0588012"/>
                  </a:ext>
                </a:extLst>
              </a:tr>
              <a:tr h="370840">
                <a:tc>
                  <a:txBody>
                    <a:bodyPr/>
                    <a:lstStyle/>
                    <a:p>
                      <a:r>
                        <a:rPr lang="en-US" sz="2200" b="1" dirty="0">
                          <a:solidFill>
                            <a:schemeClr val="tx2"/>
                          </a:solidFill>
                          <a:latin typeface="Verdana" pitchFamily="34" charset="0"/>
                          <a:ea typeface="Verdana" pitchFamily="34" charset="0"/>
                          <a:cs typeface="Verdana" pitchFamily="34" charset="0"/>
                        </a:rPr>
                        <a:t>Part 3</a:t>
                      </a:r>
                      <a:endParaRPr lang="en-IN"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b="1" dirty="0">
                          <a:solidFill>
                            <a:schemeClr val="tx2"/>
                          </a:solidFill>
                          <a:latin typeface="Verdana" pitchFamily="34" charset="0"/>
                          <a:ea typeface="Verdana" pitchFamily="34" charset="0"/>
                          <a:cs typeface="Verdana" pitchFamily="34" charset="0"/>
                        </a:rPr>
                        <a:t>Professional accountants in public practice</a:t>
                      </a:r>
                      <a:endParaRPr lang="en-IN"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b="1" dirty="0">
                          <a:solidFill>
                            <a:schemeClr val="tx2"/>
                          </a:solidFill>
                          <a:latin typeface="Verdana" pitchFamily="34" charset="0"/>
                          <a:ea typeface="Verdana" pitchFamily="34" charset="0"/>
                          <a:cs typeface="Verdana" pitchFamily="34" charset="0"/>
                        </a:rPr>
                        <a:t>Section 300 to 399</a:t>
                      </a:r>
                      <a:endParaRPr lang="en-IN"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1170953"/>
                  </a:ext>
                </a:extLst>
              </a:tr>
              <a:tr h="370840">
                <a:tc>
                  <a:txBody>
                    <a:bodyPr/>
                    <a:lstStyle/>
                    <a:p>
                      <a:r>
                        <a:rPr lang="en-US" sz="2200" b="1" dirty="0">
                          <a:solidFill>
                            <a:schemeClr val="tx2"/>
                          </a:solidFill>
                          <a:latin typeface="Verdana" pitchFamily="34" charset="0"/>
                          <a:ea typeface="Verdana" pitchFamily="34" charset="0"/>
                          <a:cs typeface="Verdana" pitchFamily="34" charset="0"/>
                        </a:rPr>
                        <a:t>Part 4</a:t>
                      </a:r>
                      <a:endParaRPr lang="en-IN"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b="1" dirty="0">
                          <a:solidFill>
                            <a:schemeClr val="tx2"/>
                          </a:solidFill>
                          <a:latin typeface="Verdana" pitchFamily="34" charset="0"/>
                          <a:ea typeface="Verdana" pitchFamily="34" charset="0"/>
                          <a:cs typeface="Verdana" pitchFamily="34" charset="0"/>
                        </a:rPr>
                        <a:t>Independence Standards</a:t>
                      </a:r>
                      <a:endParaRPr lang="en-IN"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b="1" dirty="0">
                          <a:solidFill>
                            <a:schemeClr val="tx2"/>
                          </a:solidFill>
                          <a:latin typeface="Verdana" pitchFamily="34" charset="0"/>
                          <a:ea typeface="Verdana" pitchFamily="34" charset="0"/>
                          <a:cs typeface="Verdana" pitchFamily="34" charset="0"/>
                        </a:rPr>
                        <a:t>Section 400 to 999</a:t>
                      </a:r>
                      <a:endParaRPr lang="en-IN"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3917656"/>
                  </a:ext>
                </a:extLst>
              </a:tr>
              <a:tr h="370840">
                <a:tc>
                  <a:txBody>
                    <a:bodyPr/>
                    <a:lstStyle/>
                    <a:p>
                      <a:r>
                        <a:rPr lang="en-US" sz="2200" b="1" dirty="0">
                          <a:solidFill>
                            <a:schemeClr val="tx2"/>
                          </a:solidFill>
                          <a:latin typeface="Verdana" pitchFamily="34" charset="0"/>
                          <a:ea typeface="Verdana" pitchFamily="34" charset="0"/>
                          <a:cs typeface="Verdana" pitchFamily="34" charset="0"/>
                        </a:rPr>
                        <a:t>Part 4 A</a:t>
                      </a:r>
                      <a:endParaRPr lang="en-IN"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b="1" dirty="0">
                          <a:solidFill>
                            <a:schemeClr val="tx2"/>
                          </a:solidFill>
                          <a:latin typeface="Verdana" pitchFamily="34" charset="0"/>
                          <a:ea typeface="Verdana" pitchFamily="34" charset="0"/>
                          <a:cs typeface="Verdana" pitchFamily="34" charset="0"/>
                        </a:rPr>
                        <a:t>Independence for Audit and Review Engagements</a:t>
                      </a:r>
                      <a:endParaRPr lang="en-IN"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b="1" dirty="0">
                          <a:solidFill>
                            <a:schemeClr val="tx2"/>
                          </a:solidFill>
                          <a:latin typeface="Verdana" pitchFamily="34" charset="0"/>
                          <a:ea typeface="Verdana" pitchFamily="34" charset="0"/>
                          <a:cs typeface="Verdana" pitchFamily="34" charset="0"/>
                        </a:rPr>
                        <a:t>Section 400 to 899</a:t>
                      </a:r>
                      <a:endParaRPr lang="en-IN"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7002744"/>
                  </a:ext>
                </a:extLst>
              </a:tr>
              <a:tr h="370840">
                <a:tc>
                  <a:txBody>
                    <a:bodyPr/>
                    <a:lstStyle/>
                    <a:p>
                      <a:r>
                        <a:rPr lang="en-US" sz="2200" b="1" dirty="0">
                          <a:solidFill>
                            <a:schemeClr val="tx2"/>
                          </a:solidFill>
                          <a:latin typeface="Verdana" pitchFamily="34" charset="0"/>
                          <a:ea typeface="Verdana" pitchFamily="34" charset="0"/>
                          <a:cs typeface="Verdana" pitchFamily="34" charset="0"/>
                        </a:rPr>
                        <a:t>Part 4 B</a:t>
                      </a:r>
                      <a:endParaRPr lang="en-IN"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b="1" dirty="0">
                          <a:solidFill>
                            <a:schemeClr val="tx2"/>
                          </a:solidFill>
                          <a:latin typeface="Verdana" pitchFamily="34" charset="0"/>
                          <a:ea typeface="Verdana" pitchFamily="34" charset="0"/>
                          <a:cs typeface="Verdana" pitchFamily="34" charset="0"/>
                        </a:rPr>
                        <a:t>Independence for assurance engagements other than audit and review</a:t>
                      </a:r>
                      <a:endParaRPr lang="en-IN"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b="1" dirty="0">
                          <a:solidFill>
                            <a:schemeClr val="tx2"/>
                          </a:solidFill>
                          <a:latin typeface="Verdana" pitchFamily="34" charset="0"/>
                          <a:ea typeface="Verdana" pitchFamily="34" charset="0"/>
                          <a:cs typeface="Verdana" pitchFamily="34" charset="0"/>
                        </a:rPr>
                        <a:t>Section 900 to 999</a:t>
                      </a:r>
                      <a:endParaRPr lang="en-IN"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514505"/>
                  </a:ext>
                </a:extLst>
              </a:tr>
            </a:tbl>
          </a:graphicData>
        </a:graphic>
      </p:graphicFrame>
    </p:spTree>
    <p:extLst>
      <p:ext uri="{BB962C8B-B14F-4D97-AF65-F5344CB8AC3E}">
        <p14:creationId xmlns:p14="http://schemas.microsoft.com/office/powerpoint/2010/main" val="360932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0" y="228600"/>
            <a:ext cx="7581900" cy="680120"/>
          </a:xfrm>
        </p:spPr>
        <p:txBody>
          <a:bodyPr/>
          <a:lstStyle/>
          <a:p>
            <a:pPr algn="ctr"/>
            <a:r>
              <a:rPr lang="en-IN" b="1" dirty="0">
                <a:solidFill>
                  <a:schemeClr val="tx2"/>
                </a:solidFill>
              </a:rPr>
              <a:t>Overview of LFAR - Assets</a:t>
            </a:r>
          </a:p>
        </p:txBody>
      </p:sp>
      <p:graphicFrame>
        <p:nvGraphicFramePr>
          <p:cNvPr id="6" name="Content Placeholder 5"/>
          <p:cNvGraphicFramePr>
            <a:graphicFrameLocks noGrp="1"/>
          </p:cNvGraphicFramePr>
          <p:nvPr>
            <p:ph idx="1"/>
          </p:nvPr>
        </p:nvGraphicFramePr>
        <p:xfrm>
          <a:off x="2105025" y="1052738"/>
          <a:ext cx="9600229" cy="5091389"/>
        </p:xfrm>
        <a:graphic>
          <a:graphicData uri="http://schemas.openxmlformats.org/drawingml/2006/table">
            <a:tbl>
              <a:tblPr firstRow="1" bandRow="1">
                <a:tableStyleId>{5C22544A-7EE6-4342-B048-85BDC9FD1C3A}</a:tableStyleId>
              </a:tblPr>
              <a:tblGrid>
                <a:gridCol w="4808926">
                  <a:extLst>
                    <a:ext uri="{9D8B030D-6E8A-4147-A177-3AD203B41FA5}">
                      <a16:colId xmlns:a16="http://schemas.microsoft.com/office/drawing/2014/main" val="20000"/>
                    </a:ext>
                  </a:extLst>
                </a:gridCol>
                <a:gridCol w="4791303">
                  <a:extLst>
                    <a:ext uri="{9D8B030D-6E8A-4147-A177-3AD203B41FA5}">
                      <a16:colId xmlns:a16="http://schemas.microsoft.com/office/drawing/2014/main" val="3550007505"/>
                    </a:ext>
                  </a:extLst>
                </a:gridCol>
              </a:tblGrid>
              <a:tr h="455317">
                <a:tc>
                  <a:txBody>
                    <a:bodyPr/>
                    <a:lstStyle/>
                    <a:p>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55317">
                <a:tc gridSpan="2">
                  <a:txBody>
                    <a:bodyPr/>
                    <a:lstStyle/>
                    <a:p>
                      <a:pPr marL="400050" indent="-400050">
                        <a:buAutoNum type="romanUcPeriod"/>
                      </a:pPr>
                      <a:r>
                        <a:rPr lang="en-US" sz="2000" b="1" dirty="0">
                          <a:solidFill>
                            <a:schemeClr val="tx2"/>
                          </a:solidFill>
                        </a:rPr>
                        <a:t>1. Cash (4 / 5)</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400050" indent="-400050">
                        <a:buAutoNum type="romanUcPeriod"/>
                      </a:pP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1"/>
                  </a:ext>
                </a:extLst>
              </a:tr>
              <a:tr h="928508">
                <a:tc>
                  <a:txBody>
                    <a:bodyPr/>
                    <a:lstStyle/>
                    <a:p>
                      <a:pPr marL="96838"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schemeClr val="tx2"/>
                          </a:solidFill>
                        </a:rPr>
                        <a:t>cash maintained is in effective joint custody of two or more officials, </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176213" indent="0">
                        <a:buNone/>
                      </a:pPr>
                      <a:r>
                        <a:rPr lang="en-US" sz="2000" b="1" dirty="0">
                          <a:solidFill>
                            <a:schemeClr val="tx2"/>
                          </a:solidFill>
                        </a:rPr>
                        <a:t>Review effectiveness of joint</a:t>
                      </a:r>
                      <a:r>
                        <a:rPr lang="en-US" sz="2000" b="1" baseline="0" dirty="0">
                          <a:solidFill>
                            <a:schemeClr val="tx2"/>
                          </a:solidFill>
                        </a:rPr>
                        <a:t> custody of Cash Vault /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2"/>
                  </a:ext>
                </a:extLst>
              </a:tr>
              <a:tr h="1122700">
                <a:tc>
                  <a:txBody>
                    <a:bodyPr/>
                    <a:lstStyle/>
                    <a:p>
                      <a:pPr marL="96838" indent="0"/>
                      <a:r>
                        <a:rPr lang="en-US" sz="2000" b="1" dirty="0">
                          <a:solidFill>
                            <a:schemeClr val="tx2"/>
                          </a:solidFill>
                        </a:rPr>
                        <a:t>Have the cash balances at the branch/ATMs been checked at periodic intervals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176213" indent="0">
                        <a:buNone/>
                      </a:pPr>
                      <a:r>
                        <a:rPr lang="en-US" sz="2000" b="1" dirty="0">
                          <a:solidFill>
                            <a:schemeClr val="tx2"/>
                          </a:solidFill>
                        </a:rPr>
                        <a:t>Check policy of bank</a:t>
                      </a:r>
                    </a:p>
                    <a:p>
                      <a:pPr marL="176213" indent="0">
                        <a:buNone/>
                      </a:pPr>
                      <a:r>
                        <a:rPr lang="en-US" sz="2000" b="1" dirty="0">
                          <a:solidFill>
                            <a:schemeClr val="tx2"/>
                          </a:solidFill>
                        </a:rPr>
                        <a:t>Verify from cash register</a:t>
                      </a:r>
                    </a:p>
                    <a:p>
                      <a:pPr marL="176213" indent="0">
                        <a:buNone/>
                      </a:pPr>
                      <a:r>
                        <a:rPr lang="en-US" sz="2000" b="1" dirty="0">
                          <a:solidFill>
                            <a:schemeClr val="tx2"/>
                          </a:solidFill>
                        </a:rPr>
                        <a:t>Report inconsistencies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2129547">
                <a:tc>
                  <a:txBody>
                    <a:bodyPr/>
                    <a:lstStyle/>
                    <a:p>
                      <a:pPr marL="176213" indent="0" algn="just" fontAlgn="t"/>
                      <a:r>
                        <a:rPr lang="en-US" sz="2000" b="1" kern="1200" dirty="0">
                          <a:solidFill>
                            <a:schemeClr val="tx2"/>
                          </a:solidFill>
                          <a:latin typeface="+mn-lt"/>
                          <a:ea typeface="+mn-ea"/>
                          <a:cs typeface="+mn-cs"/>
                        </a:rPr>
                        <a:t>cash balances, which vary significantly from the limits fixed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176213" indent="0">
                        <a:buNone/>
                      </a:pPr>
                      <a:r>
                        <a:rPr lang="en-US" sz="2000" b="1" dirty="0">
                          <a:solidFill>
                            <a:schemeClr val="tx2"/>
                          </a:solidFill>
                        </a:rPr>
                        <a:t>Cash Retention Limit for branch</a:t>
                      </a:r>
                    </a:p>
                    <a:p>
                      <a:pPr marL="176213" indent="0">
                        <a:buNone/>
                      </a:pPr>
                      <a:r>
                        <a:rPr lang="en-US" sz="2000" b="1" dirty="0">
                          <a:solidFill>
                            <a:schemeClr val="tx2"/>
                          </a:solidFill>
                        </a:rPr>
                        <a:t>Verify the status of cash retained by branch during the year and comment.                           </a:t>
                      </a:r>
                    </a:p>
                    <a:p>
                      <a:pPr marL="176213" indent="0">
                        <a:buNone/>
                      </a:pPr>
                      <a:r>
                        <a:rPr lang="en-US" sz="2000" b="1" dirty="0">
                          <a:solidFill>
                            <a:schemeClr val="tx2"/>
                          </a:solidFill>
                        </a:rPr>
                        <a:t>Verify instances of excess cash are being reported to the CO/HO.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2062647533"/>
                  </a:ext>
                </a:extLst>
              </a:tr>
            </a:tbl>
          </a:graphicData>
        </a:graphic>
      </p:graphicFrame>
      <p:sp>
        <p:nvSpPr>
          <p:cNvPr id="5" name="Slide Number Placeholder 4"/>
          <p:cNvSpPr>
            <a:spLocks noGrp="1"/>
          </p:cNvSpPr>
          <p:nvPr>
            <p:ph type="sldNum" sz="quarter" idx="12"/>
          </p:nvPr>
        </p:nvSpPr>
        <p:spPr>
          <a:xfrm>
            <a:off x="486746" y="787782"/>
            <a:ext cx="824834" cy="365125"/>
          </a:xfrm>
        </p:spPr>
        <p:txBody>
          <a:bodyPr/>
          <a:lstStyle/>
          <a:p>
            <a:fld id="{ECDB6800-F8DA-4E50-8022-C1993CDE2A23}" type="slidenum">
              <a:rPr lang="en-IN" smtClean="0"/>
              <a:pPr/>
              <a:t>50</a:t>
            </a:fld>
            <a:endParaRPr lang="en-IN"/>
          </a:p>
        </p:txBody>
      </p:sp>
      <p:sp>
        <p:nvSpPr>
          <p:cNvPr id="7" name="Footer Placeholder 3">
            <a:extLst>
              <a:ext uri="{FF2B5EF4-FFF2-40B4-BE49-F238E27FC236}">
                <a16:creationId xmlns:a16="http://schemas.microsoft.com/office/drawing/2014/main" id="{88317C9E-10CF-4058-B567-B03D7CB84641}"/>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0" y="228600"/>
            <a:ext cx="7581900" cy="680120"/>
          </a:xfrm>
        </p:spPr>
        <p:txBody>
          <a:bodyPr/>
          <a:lstStyle/>
          <a:p>
            <a:pPr algn="ctr"/>
            <a:r>
              <a:rPr lang="en-IN" b="1" dirty="0">
                <a:solidFill>
                  <a:schemeClr val="tx2"/>
                </a:solidFill>
              </a:rPr>
              <a:t>Overview of LFAR - Assets</a:t>
            </a:r>
          </a:p>
        </p:txBody>
      </p:sp>
      <p:graphicFrame>
        <p:nvGraphicFramePr>
          <p:cNvPr id="6" name="Content Placeholder 5"/>
          <p:cNvGraphicFramePr>
            <a:graphicFrameLocks noGrp="1"/>
          </p:cNvGraphicFramePr>
          <p:nvPr>
            <p:ph idx="1"/>
          </p:nvPr>
        </p:nvGraphicFramePr>
        <p:xfrm>
          <a:off x="2064327" y="787782"/>
          <a:ext cx="10127673" cy="4190619"/>
        </p:xfrm>
        <a:graphic>
          <a:graphicData uri="http://schemas.openxmlformats.org/drawingml/2006/table">
            <a:tbl>
              <a:tblPr firstRow="1" bandRow="1">
                <a:tableStyleId>{5C22544A-7EE6-4342-B048-85BDC9FD1C3A}</a:tableStyleId>
              </a:tblPr>
              <a:tblGrid>
                <a:gridCol w="4309292">
                  <a:extLst>
                    <a:ext uri="{9D8B030D-6E8A-4147-A177-3AD203B41FA5}">
                      <a16:colId xmlns:a16="http://schemas.microsoft.com/office/drawing/2014/main" val="20000"/>
                    </a:ext>
                  </a:extLst>
                </a:gridCol>
                <a:gridCol w="5818381">
                  <a:extLst>
                    <a:ext uri="{9D8B030D-6E8A-4147-A177-3AD203B41FA5}">
                      <a16:colId xmlns:a16="http://schemas.microsoft.com/office/drawing/2014/main" val="20001"/>
                    </a:ext>
                  </a:extLst>
                </a:gridCol>
              </a:tblGrid>
              <a:tr h="412207">
                <a:tc>
                  <a:txBody>
                    <a:bodyPr/>
                    <a:lstStyle/>
                    <a:p>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2207">
                <a:tc gridSpan="2">
                  <a:txBody>
                    <a:bodyPr/>
                    <a:lstStyle/>
                    <a:p>
                      <a:pPr marL="400050" indent="-400050">
                        <a:buAutoNum type="romanUcPeriod"/>
                      </a:pPr>
                      <a:r>
                        <a:rPr lang="en-US" sz="2000" b="1" dirty="0">
                          <a:solidFill>
                            <a:schemeClr val="tx2"/>
                          </a:solidFill>
                        </a:rPr>
                        <a:t>1. Cash (4 / 5)</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lnT w="12700" cap="flat" cmpd="sng" algn="ctr">
                      <a:solidFill>
                        <a:schemeClr val="tx1"/>
                      </a:solidFill>
                      <a:prstDash val="solid"/>
                      <a:round/>
                      <a:headEnd type="none" w="med" len="med"/>
                      <a:tailEnd type="none" w="med" len="med"/>
                    </a:lnT>
                    <a:solidFill>
                      <a:schemeClr val="accent1">
                        <a:alpha val="0"/>
                      </a:schemeClr>
                    </a:solidFill>
                  </a:tcPr>
                </a:tc>
                <a:extLst>
                  <a:ext uri="{0D108BD9-81ED-4DB2-BD59-A6C34878D82A}">
                    <a16:rowId xmlns:a16="http://schemas.microsoft.com/office/drawing/2014/main" val="10001"/>
                  </a:ext>
                </a:extLst>
              </a:tr>
              <a:tr h="1530093">
                <a:tc>
                  <a:txBody>
                    <a:bodyPr/>
                    <a:lstStyle/>
                    <a:p>
                      <a:pPr algn="just" fontAlgn="t"/>
                      <a:r>
                        <a:rPr lang="en-US" sz="2000" b="1" kern="1200" dirty="0">
                          <a:solidFill>
                            <a:schemeClr val="tx2"/>
                          </a:solidFill>
                          <a:latin typeface="+mn-lt"/>
                          <a:ea typeface="+mn-ea"/>
                          <a:cs typeface="+mn-cs"/>
                        </a:rPr>
                        <a:t>cash with its ATM(s) tally with the amounts of balances with the respective ATMs, based on the year end scrolls generated by the ATMs?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indent="0">
                        <a:buNone/>
                      </a:pPr>
                      <a:r>
                        <a:rPr lang="en-US" sz="2000" b="1" dirty="0">
                          <a:solidFill>
                            <a:schemeClr val="tx2"/>
                          </a:solidFill>
                        </a:rPr>
                        <a:t>Verify with the ATM Balance Reports and comment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5"/>
                  </a:ext>
                </a:extLst>
              </a:tr>
              <a:tr h="1836112">
                <a:tc>
                  <a:txBody>
                    <a:bodyPr/>
                    <a:lstStyle/>
                    <a:p>
                      <a:pPr algn="just" fontAlgn="t"/>
                      <a:r>
                        <a:rPr lang="en-US" sz="2000" b="1" kern="1200" dirty="0">
                          <a:solidFill>
                            <a:schemeClr val="tx2"/>
                          </a:solidFill>
                          <a:latin typeface="+mn-lt"/>
                          <a:ea typeface="+mn-ea"/>
                          <a:cs typeface="+mn-cs"/>
                        </a:rPr>
                        <a:t>Whether the insurance cover available with the branch adequately meets the requirement to cover the cash-in hand and cash-in transit?</a:t>
                      </a:r>
                    </a:p>
                    <a:p>
                      <a:pPr algn="just" fontAlgn="t"/>
                      <a:endParaRPr lang="en-US" sz="2000" b="0" i="0" u="none" strike="noStrike" dirty="0">
                        <a:solidFill>
                          <a:srgbClr val="000000"/>
                        </a:solidFill>
                        <a:effectLst/>
                        <a:latin typeface="Verdana" panose="020B060403050404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buNone/>
                      </a:pPr>
                      <a:r>
                        <a:rPr lang="en-US" sz="2000" b="1" dirty="0">
                          <a:solidFill>
                            <a:schemeClr val="tx2"/>
                          </a:solidFill>
                        </a:rPr>
                        <a:t>Verify the Insurance Policy and Comment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2221841010"/>
                  </a:ext>
                </a:extLst>
              </a:tr>
            </a:tbl>
          </a:graphicData>
        </a:graphic>
      </p:graphicFrame>
      <p:sp>
        <p:nvSpPr>
          <p:cNvPr id="5" name="Slide Number Placeholder 4"/>
          <p:cNvSpPr>
            <a:spLocks noGrp="1"/>
          </p:cNvSpPr>
          <p:nvPr>
            <p:ph type="sldNum" sz="quarter" idx="12"/>
          </p:nvPr>
        </p:nvSpPr>
        <p:spPr>
          <a:xfrm>
            <a:off x="486746" y="787782"/>
            <a:ext cx="824834" cy="365125"/>
          </a:xfrm>
        </p:spPr>
        <p:txBody>
          <a:bodyPr/>
          <a:lstStyle/>
          <a:p>
            <a:fld id="{ECDB6800-F8DA-4E50-8022-C1993CDE2A23}" type="slidenum">
              <a:rPr lang="en-IN" smtClean="0"/>
              <a:pPr/>
              <a:t>51</a:t>
            </a:fld>
            <a:endParaRPr lang="en-IN"/>
          </a:p>
        </p:txBody>
      </p:sp>
      <p:sp>
        <p:nvSpPr>
          <p:cNvPr id="7" name="Footer Placeholder 3">
            <a:extLst>
              <a:ext uri="{FF2B5EF4-FFF2-40B4-BE49-F238E27FC236}">
                <a16:creationId xmlns:a16="http://schemas.microsoft.com/office/drawing/2014/main" id="{88317C9E-10CF-4058-B567-B03D7CB84641}"/>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39929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228600"/>
            <a:ext cx="7850188" cy="680120"/>
          </a:xfrm>
        </p:spPr>
        <p:txBody>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nvPr>
        </p:nvGraphicFramePr>
        <p:xfrm>
          <a:off x="2162175" y="1052739"/>
          <a:ext cx="8743949" cy="3830838"/>
        </p:xfrm>
        <a:graphic>
          <a:graphicData uri="http://schemas.openxmlformats.org/drawingml/2006/table">
            <a:tbl>
              <a:tblPr firstRow="1" bandRow="1">
                <a:tableStyleId>{5C22544A-7EE6-4342-B048-85BDC9FD1C3A}</a:tableStyleId>
              </a:tblPr>
              <a:tblGrid>
                <a:gridCol w="3740149">
                  <a:extLst>
                    <a:ext uri="{9D8B030D-6E8A-4147-A177-3AD203B41FA5}">
                      <a16:colId xmlns:a16="http://schemas.microsoft.com/office/drawing/2014/main" val="20000"/>
                    </a:ext>
                  </a:extLst>
                </a:gridCol>
                <a:gridCol w="5003800">
                  <a:extLst>
                    <a:ext uri="{9D8B030D-6E8A-4147-A177-3AD203B41FA5}">
                      <a16:colId xmlns:a16="http://schemas.microsoft.com/office/drawing/2014/main" val="20001"/>
                    </a:ext>
                  </a:extLst>
                </a:gridCol>
              </a:tblGrid>
              <a:tr h="410565">
                <a:tc>
                  <a:txBody>
                    <a:bodyPr/>
                    <a:lstStyle/>
                    <a:p>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dirty="0">
                          <a:solidFill>
                            <a:schemeClr val="tx2"/>
                          </a:solidFill>
                        </a:rPr>
                        <a:t>2. Balance with RBI, SBI and Other Banks (For branches with Treasury Operations) (3/3)</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330996">
                <a:tc>
                  <a:txBody>
                    <a:bodyPr/>
                    <a:lstStyle/>
                    <a:p>
                      <a:pPr algn="just"/>
                      <a:r>
                        <a:rPr lang="en-US" sz="2000" b="1" dirty="0">
                          <a:solidFill>
                            <a:schemeClr val="tx2"/>
                          </a:solidFill>
                        </a:rPr>
                        <a:t>Balance Confirmation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buNone/>
                      </a:pPr>
                      <a:r>
                        <a:rPr lang="en-US" sz="2000" b="1" baseline="0" dirty="0">
                          <a:solidFill>
                            <a:schemeClr val="tx2"/>
                          </a:solidFill>
                        </a:rPr>
                        <a:t>Obtain balance confirmations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2"/>
                  </a:ext>
                </a:extLst>
              </a:tr>
              <a:tr h="1012353">
                <a:tc>
                  <a:txBody>
                    <a:bodyPr/>
                    <a:lstStyle/>
                    <a:p>
                      <a:pPr algn="just"/>
                      <a:r>
                        <a:rPr lang="en-US" sz="2000" b="1" dirty="0">
                          <a:solidFill>
                            <a:schemeClr val="tx2"/>
                          </a:solidFill>
                        </a:rPr>
                        <a:t>Review of Reconciliation</a:t>
                      </a:r>
                      <a:r>
                        <a:rPr lang="en-US" sz="2000" b="1" baseline="0" dirty="0">
                          <a:solidFill>
                            <a:schemeClr val="tx2"/>
                          </a:solidFill>
                        </a:rPr>
                        <a:t> Statement</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baseline="0" dirty="0">
                          <a:solidFill>
                            <a:schemeClr val="tx2"/>
                          </a:solidFill>
                        </a:rPr>
                        <a:t>Review reconciliation process and its consistency through out the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708647">
                <a:tc>
                  <a:txBody>
                    <a:bodyPr/>
                    <a:lstStyle/>
                    <a:p>
                      <a:r>
                        <a:rPr lang="en-US" sz="2000" b="1" dirty="0">
                          <a:solidFill>
                            <a:schemeClr val="tx2"/>
                          </a:solidFill>
                        </a:rPr>
                        <a:t>Any special Observations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baseline="0" dirty="0">
                          <a:solidFill>
                            <a:schemeClr val="tx2"/>
                          </a:solidFill>
                        </a:rPr>
                        <a:t>Review the reconciliation items compelling </a:t>
                      </a:r>
                      <a:r>
                        <a:rPr lang="en-US" sz="2000" b="1" baseline="0" dirty="0" err="1">
                          <a:solidFill>
                            <a:schemeClr val="tx2"/>
                          </a:solidFill>
                        </a:rPr>
                        <a:t>MoCs</a:t>
                      </a:r>
                      <a:r>
                        <a:rPr lang="en-US" sz="2000" b="1" baseline="0" dirty="0">
                          <a:solidFill>
                            <a:schemeClr val="tx2"/>
                          </a:solidFill>
                        </a:rPr>
                        <a:t> and special attention items</a:t>
                      </a:r>
                    </a:p>
                    <a:p>
                      <a:pPr marL="0" indent="0" algn="just">
                        <a:buNone/>
                      </a:pPr>
                      <a:endParaRPr lang="en-US"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bl>
          </a:graphicData>
        </a:graphic>
      </p:graphicFrame>
      <p:sp>
        <p:nvSpPr>
          <p:cNvPr id="5" name="Slide Number Placeholder 4"/>
          <p:cNvSpPr>
            <a:spLocks noGrp="1"/>
          </p:cNvSpPr>
          <p:nvPr>
            <p:ph type="sldNum" sz="quarter" idx="12"/>
          </p:nvPr>
        </p:nvSpPr>
        <p:spPr/>
        <p:txBody>
          <a:bodyPr/>
          <a:lstStyle/>
          <a:p>
            <a:fld id="{ECDB6800-F8DA-4E50-8022-C1993CDE2A23}" type="slidenum">
              <a:rPr lang="en-IN" smtClean="0"/>
              <a:pPr/>
              <a:t>52</a:t>
            </a:fld>
            <a:endParaRPr lang="en-IN"/>
          </a:p>
        </p:txBody>
      </p:sp>
      <p:sp>
        <p:nvSpPr>
          <p:cNvPr id="8" name="Footer Placeholder 3">
            <a:extLst>
              <a:ext uri="{FF2B5EF4-FFF2-40B4-BE49-F238E27FC236}">
                <a16:creationId xmlns:a16="http://schemas.microsoft.com/office/drawing/2014/main" id="{0BF5E324-09D9-404F-9663-3150F4A8D05A}"/>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nvPr>
        </p:nvGraphicFramePr>
        <p:xfrm>
          <a:off x="2143125" y="1052739"/>
          <a:ext cx="8905875" cy="5460603"/>
        </p:xfrm>
        <a:graphic>
          <a:graphicData uri="http://schemas.openxmlformats.org/drawingml/2006/table">
            <a:tbl>
              <a:tblPr firstRow="1" bandRow="1">
                <a:tableStyleId>{5C22544A-7EE6-4342-B048-85BDC9FD1C3A}</a:tableStyleId>
              </a:tblPr>
              <a:tblGrid>
                <a:gridCol w="3823074">
                  <a:extLst>
                    <a:ext uri="{9D8B030D-6E8A-4147-A177-3AD203B41FA5}">
                      <a16:colId xmlns:a16="http://schemas.microsoft.com/office/drawing/2014/main" val="20000"/>
                    </a:ext>
                  </a:extLst>
                </a:gridCol>
                <a:gridCol w="5082801">
                  <a:extLst>
                    <a:ext uri="{9D8B030D-6E8A-4147-A177-3AD203B41FA5}">
                      <a16:colId xmlns:a16="http://schemas.microsoft.com/office/drawing/2014/main" val="20001"/>
                    </a:ext>
                  </a:extLst>
                </a:gridCol>
              </a:tblGrid>
              <a:tr h="410565">
                <a:tc>
                  <a:txBody>
                    <a:bodyPr/>
                    <a:lstStyle/>
                    <a:p>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dirty="0">
                          <a:solidFill>
                            <a:schemeClr val="tx2"/>
                          </a:solidFill>
                        </a:rPr>
                        <a:t>3.</a:t>
                      </a:r>
                      <a:r>
                        <a:rPr lang="en-US" sz="2000" b="1" baseline="0" dirty="0">
                          <a:solidFill>
                            <a:schemeClr val="tx2"/>
                          </a:solidFill>
                        </a:rPr>
                        <a:t> Money at Call and at short Notice (1/4)</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1012353">
                <a:tc>
                  <a:txBody>
                    <a:bodyPr/>
                    <a:lstStyle/>
                    <a:p>
                      <a:pPr algn="just"/>
                      <a:r>
                        <a:rPr lang="en-US" sz="2000" b="1" kern="1200" dirty="0">
                          <a:solidFill>
                            <a:schemeClr val="tx2"/>
                          </a:solidFill>
                          <a:latin typeface="+mn-lt"/>
                          <a:ea typeface="+mn-ea"/>
                          <a:cs typeface="Times New Roman" pitchFamily="18" charset="0"/>
                        </a:rPr>
                        <a:t>Whether “branch” has kept anytime during the year</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baseline="0" dirty="0">
                          <a:solidFill>
                            <a:schemeClr val="tx2"/>
                          </a:solidFill>
                        </a:rPr>
                        <a:t>Generally not observed  in PSU Bank’s Branches (applicable to Treasury Department)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2"/>
                  </a:ext>
                </a:extLst>
              </a:tr>
              <a:tr h="708647">
                <a:tc>
                  <a:txBody>
                    <a:bodyPr/>
                    <a:lstStyle/>
                    <a:p>
                      <a:r>
                        <a:rPr lang="en-US" sz="2000" b="1" kern="1200" dirty="0">
                          <a:solidFill>
                            <a:schemeClr val="tx2"/>
                          </a:solidFill>
                          <a:latin typeface="+mn-lt"/>
                          <a:ea typeface="+mn-ea"/>
                          <a:cs typeface="Times New Roman" pitchFamily="18" charset="0"/>
                        </a:rPr>
                        <a:t>Has the year-end balance been duly confirmed and reconciled?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indent="0" algn="just">
                        <a:buNone/>
                      </a:pPr>
                      <a:endParaRPr lang="en-US"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708647">
                <a:tc>
                  <a:txBody>
                    <a:bodyPr/>
                    <a:lstStyle/>
                    <a:p>
                      <a:r>
                        <a:rPr lang="en-US" sz="2000" b="1" kern="1200" dirty="0">
                          <a:solidFill>
                            <a:schemeClr val="tx2"/>
                          </a:solidFill>
                          <a:latin typeface="+mn-lt"/>
                          <a:ea typeface="+mn-ea"/>
                          <a:cs typeface="Times New Roman" pitchFamily="18" charset="0"/>
                        </a:rPr>
                        <a:t>Has interest accrued up to the year-end been properly recorded?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indent="0" algn="just">
                        <a:buNone/>
                      </a:pPr>
                      <a:endParaRPr lang="en-US"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3564857231"/>
                  </a:ext>
                </a:extLst>
              </a:tr>
              <a:tr h="708647">
                <a:tc>
                  <a:txBody>
                    <a:bodyPr/>
                    <a:lstStyle/>
                    <a:p>
                      <a:r>
                        <a:rPr lang="en-US" sz="2000" b="1" kern="1200" dirty="0">
                          <a:solidFill>
                            <a:schemeClr val="tx2"/>
                          </a:solidFill>
                          <a:latin typeface="+mn-lt"/>
                          <a:ea typeface="+mn-ea"/>
                          <a:cs typeface="Times New Roman" pitchFamily="18" charset="0"/>
                        </a:rPr>
                        <a:t>Whether instructions/ guidelines, if any, laid down by the controlling authorities of the bank have been complied with?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342900" indent="-342900" algn="just">
                        <a:buAutoNum type="arabicPeriod"/>
                      </a:pPr>
                      <a:endParaRPr lang="en-US"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591017851"/>
                  </a:ext>
                </a:extLst>
              </a:tr>
            </a:tbl>
          </a:graphicData>
        </a:graphic>
      </p:graphicFrame>
      <p:sp>
        <p:nvSpPr>
          <p:cNvPr id="5" name="Slide Number Placeholder 4"/>
          <p:cNvSpPr>
            <a:spLocks noGrp="1"/>
          </p:cNvSpPr>
          <p:nvPr>
            <p:ph type="sldNum" sz="quarter" idx="12"/>
          </p:nvPr>
        </p:nvSpPr>
        <p:spPr/>
        <p:txBody>
          <a:bodyPr/>
          <a:lstStyle/>
          <a:p>
            <a:fld id="{ECDB6800-F8DA-4E50-8022-C1993CDE2A23}" type="slidenum">
              <a:rPr lang="en-IN" smtClean="0"/>
              <a:pPr/>
              <a:t>53</a:t>
            </a:fld>
            <a:endParaRPr lang="en-IN"/>
          </a:p>
        </p:txBody>
      </p:sp>
      <p:sp>
        <p:nvSpPr>
          <p:cNvPr id="7" name="Footer Placeholder 3">
            <a:extLst>
              <a:ext uri="{FF2B5EF4-FFF2-40B4-BE49-F238E27FC236}">
                <a16:creationId xmlns:a16="http://schemas.microsoft.com/office/drawing/2014/main" id="{4ECFBD40-2C1C-46C4-8D95-DE9D75610833}"/>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nvPr>
        </p:nvGraphicFramePr>
        <p:xfrm>
          <a:off x="2209800" y="1091503"/>
          <a:ext cx="8782049" cy="5567462"/>
        </p:xfrm>
        <a:graphic>
          <a:graphicData uri="http://schemas.openxmlformats.org/drawingml/2006/table">
            <a:tbl>
              <a:tblPr firstRow="1" bandRow="1">
                <a:tableStyleId>{5C22544A-7EE6-4342-B048-85BDC9FD1C3A}</a:tableStyleId>
              </a:tblPr>
              <a:tblGrid>
                <a:gridCol w="3756446">
                  <a:extLst>
                    <a:ext uri="{9D8B030D-6E8A-4147-A177-3AD203B41FA5}">
                      <a16:colId xmlns:a16="http://schemas.microsoft.com/office/drawing/2014/main" val="20000"/>
                    </a:ext>
                  </a:extLst>
                </a:gridCol>
                <a:gridCol w="5025603">
                  <a:extLst>
                    <a:ext uri="{9D8B030D-6E8A-4147-A177-3AD203B41FA5}">
                      <a16:colId xmlns:a16="http://schemas.microsoft.com/office/drawing/2014/main" val="20001"/>
                    </a:ext>
                  </a:extLst>
                </a:gridCol>
              </a:tblGrid>
              <a:tr h="410565">
                <a:tc>
                  <a:txBody>
                    <a:bodyPr/>
                    <a:lstStyle/>
                    <a:p>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marR="0" lvl="0" indent="-400050" algn="l" defTabSz="457200" rtl="0" eaLnBrk="1" fontAlgn="auto" latinLnBrk="0" hangingPunct="1">
                        <a:lnSpc>
                          <a:spcPct val="100000"/>
                        </a:lnSpc>
                        <a:spcBef>
                          <a:spcPts val="0"/>
                        </a:spcBef>
                        <a:spcAft>
                          <a:spcPts val="0"/>
                        </a:spcAft>
                        <a:buClrTx/>
                        <a:buSzTx/>
                        <a:buFontTx/>
                        <a:buNone/>
                        <a:tabLst/>
                        <a:defRPr/>
                      </a:pPr>
                      <a:r>
                        <a:rPr lang="en-US" sz="2000" b="1" dirty="0">
                          <a:solidFill>
                            <a:schemeClr val="tx2"/>
                          </a:solidFill>
                        </a:rPr>
                        <a:t>4.</a:t>
                      </a:r>
                      <a:r>
                        <a:rPr lang="en-US" sz="2000" b="1" baseline="0" dirty="0">
                          <a:solidFill>
                            <a:schemeClr val="tx2"/>
                          </a:solidFill>
                        </a:rPr>
                        <a:t> Investments – Branches in India (4/0)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a:p>
                  </a:txBody>
                  <a:tcPr/>
                </a:tc>
                <a:extLst>
                  <a:ext uri="{0D108BD9-81ED-4DB2-BD59-A6C34878D82A}">
                    <a16:rowId xmlns:a16="http://schemas.microsoft.com/office/drawing/2014/main" val="1128248033"/>
                  </a:ext>
                </a:extLst>
              </a:tr>
              <a:tr h="410565">
                <a:tc gridSpan="2">
                  <a:txBody>
                    <a:bodyPr/>
                    <a:lstStyle/>
                    <a:p>
                      <a:pPr marL="400050" indent="-400050">
                        <a:buNone/>
                      </a:pPr>
                      <a:r>
                        <a:rPr lang="en-US" sz="2000" b="1" dirty="0">
                          <a:solidFill>
                            <a:schemeClr val="tx2"/>
                          </a:solidFill>
                        </a:rPr>
                        <a:t>4.</a:t>
                      </a:r>
                      <a:r>
                        <a:rPr lang="en-US" sz="2000" b="1" baseline="0" dirty="0">
                          <a:solidFill>
                            <a:schemeClr val="tx2"/>
                          </a:solidFill>
                        </a:rPr>
                        <a:t> Investments – Branches outside India (4/4)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669384">
                <a:tc>
                  <a:txBody>
                    <a:bodyPr/>
                    <a:lstStyle/>
                    <a:p>
                      <a:pPr lvl="0" algn="just"/>
                      <a:r>
                        <a:rPr lang="en-US" sz="2000" b="1" kern="1200" baseline="0" dirty="0">
                          <a:solidFill>
                            <a:schemeClr val="tx2"/>
                          </a:solidFill>
                          <a:latin typeface="+mn-lt"/>
                          <a:ea typeface="+mn-ea"/>
                          <a:cs typeface="Times New Roman" pitchFamily="18" charset="0"/>
                        </a:rPr>
                        <a:t>has the branch acted within its delegated authority</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baseline="0" dirty="0">
                          <a:solidFill>
                            <a:schemeClr val="tx2"/>
                          </a:solidFill>
                        </a:rPr>
                        <a:t>Generally SBAs are appointed locally for Branches outside India.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2"/>
                  </a:ext>
                </a:extLst>
              </a:tr>
              <a:tr h="708647">
                <a:tc>
                  <a:txBody>
                    <a:bodyPr/>
                    <a:lstStyle/>
                    <a:p>
                      <a:pPr lvl="0" algn="just"/>
                      <a:r>
                        <a:rPr lang="en-US" sz="2000" b="1" kern="1200" baseline="0" dirty="0">
                          <a:solidFill>
                            <a:schemeClr val="tx2"/>
                          </a:solidFill>
                          <a:latin typeface="+mn-lt"/>
                          <a:ea typeface="+mn-ea"/>
                          <a:cs typeface="Times New Roman" pitchFamily="18" charset="0"/>
                        </a:rPr>
                        <a:t>physical verification of the investments held by the branch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endParaRPr lang="en-US"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708647">
                <a:tc>
                  <a:txBody>
                    <a:bodyPr/>
                    <a:lstStyle/>
                    <a:p>
                      <a:pPr lvl="0"/>
                      <a:r>
                        <a:rPr lang="en-US" sz="2000" b="1" kern="1200" baseline="0" dirty="0">
                          <a:solidFill>
                            <a:schemeClr val="tx2"/>
                          </a:solidFill>
                          <a:latin typeface="+mn-lt"/>
                          <a:ea typeface="+mn-ea"/>
                          <a:cs typeface="Times New Roman" pitchFamily="18" charset="0"/>
                        </a:rPr>
                        <a:t>valuation of investments in accordance with the RBI /regulatory authority of the country in which the branch is located whichever are more stringent?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342900" indent="-342900" algn="just">
                        <a:buAutoNum type="arabicPeriod"/>
                      </a:pPr>
                      <a:endParaRPr lang="en-US"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r h="7086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tx2"/>
                          </a:solidFill>
                          <a:latin typeface="+mn-lt"/>
                          <a:ea typeface="+mn-ea"/>
                          <a:cs typeface="Times New Roman" pitchFamily="18" charset="0"/>
                        </a:rPr>
                        <a:t>any matured or overdue investments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342900" indent="-342900" algn="just">
                        <a:buAutoNum type="arabicPeriod"/>
                      </a:pPr>
                      <a:endParaRPr lang="en-US"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5"/>
                  </a:ext>
                </a:extLst>
              </a:tr>
            </a:tbl>
          </a:graphicData>
        </a:graphic>
      </p:graphicFrame>
      <p:sp>
        <p:nvSpPr>
          <p:cNvPr id="5" name="Slide Number Placeholder 4"/>
          <p:cNvSpPr>
            <a:spLocks noGrp="1"/>
          </p:cNvSpPr>
          <p:nvPr>
            <p:ph type="sldNum" sz="quarter" idx="12"/>
          </p:nvPr>
        </p:nvSpPr>
        <p:spPr/>
        <p:txBody>
          <a:bodyPr/>
          <a:lstStyle/>
          <a:p>
            <a:fld id="{ECDB6800-F8DA-4E50-8022-C1993CDE2A23}" type="slidenum">
              <a:rPr lang="en-IN" smtClean="0"/>
              <a:pPr/>
              <a:t>54</a:t>
            </a:fld>
            <a:endParaRPr lang="en-IN"/>
          </a:p>
        </p:txBody>
      </p:sp>
      <p:sp>
        <p:nvSpPr>
          <p:cNvPr id="7" name="Footer Placeholder 3">
            <a:extLst>
              <a:ext uri="{FF2B5EF4-FFF2-40B4-BE49-F238E27FC236}">
                <a16:creationId xmlns:a16="http://schemas.microsoft.com/office/drawing/2014/main" id="{FED4E01D-5654-4644-9F74-2CCC87792357}"/>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77F27-52F4-49F0-8A54-EE1BC74747ED}"/>
              </a:ext>
            </a:extLst>
          </p:cNvPr>
          <p:cNvSpPr>
            <a:spLocks noGrp="1"/>
          </p:cNvSpPr>
          <p:nvPr>
            <p:ph type="title"/>
          </p:nvPr>
        </p:nvSpPr>
        <p:spPr>
          <a:xfrm>
            <a:off x="2592925" y="203513"/>
            <a:ext cx="8911687" cy="691343"/>
          </a:xfrm>
        </p:spPr>
        <p:txBody>
          <a:bodyPr/>
          <a:lstStyle/>
          <a:p>
            <a:pPr algn="ctr"/>
            <a:r>
              <a:rPr lang="en-IN" b="1" dirty="0">
                <a:solidFill>
                  <a:schemeClr val="tx2"/>
                </a:solidFill>
              </a:rPr>
              <a:t>Overview of LFAR - Assets</a:t>
            </a:r>
            <a:endParaRPr lang="en-IN" dirty="0"/>
          </a:p>
        </p:txBody>
      </p:sp>
      <p:sp>
        <p:nvSpPr>
          <p:cNvPr id="3" name="Content Placeholder 2">
            <a:extLst>
              <a:ext uri="{FF2B5EF4-FFF2-40B4-BE49-F238E27FC236}">
                <a16:creationId xmlns:a16="http://schemas.microsoft.com/office/drawing/2014/main" id="{C01522E5-0F94-46AC-961F-EA113879DED6}"/>
              </a:ext>
            </a:extLst>
          </p:cNvPr>
          <p:cNvSpPr>
            <a:spLocks noGrp="1"/>
          </p:cNvSpPr>
          <p:nvPr>
            <p:ph idx="1"/>
          </p:nvPr>
        </p:nvSpPr>
        <p:spPr>
          <a:xfrm>
            <a:off x="1814945" y="894855"/>
            <a:ext cx="9689667" cy="5759631"/>
          </a:xfrm>
        </p:spPr>
        <p:txBody>
          <a:bodyPr>
            <a:noAutofit/>
          </a:bodyPr>
          <a:lstStyle/>
          <a:p>
            <a:pPr marL="0" indent="0" algn="ctr">
              <a:spcBef>
                <a:spcPts val="0"/>
              </a:spcBef>
              <a:buNone/>
            </a:pPr>
            <a:r>
              <a:rPr lang="en-US" sz="2200" b="1" dirty="0">
                <a:solidFill>
                  <a:schemeClr val="tx2"/>
                </a:solidFill>
                <a:latin typeface="Verdana" pitchFamily="34" charset="0"/>
                <a:ea typeface="Verdana" pitchFamily="34" charset="0"/>
                <a:cs typeface="Verdana" pitchFamily="34" charset="0"/>
              </a:rPr>
              <a:t>General Instructions for Advances</a:t>
            </a:r>
          </a:p>
          <a:p>
            <a:pPr marL="0" indent="0" algn="just">
              <a:spcBef>
                <a:spcPts val="0"/>
              </a:spcBef>
              <a:buNone/>
            </a:pPr>
            <a:r>
              <a:rPr lang="en-US" sz="2200" dirty="0">
                <a:solidFill>
                  <a:schemeClr val="tx2"/>
                </a:solidFill>
                <a:latin typeface="Verdana" pitchFamily="34" charset="0"/>
                <a:ea typeface="Verdana" pitchFamily="34" charset="0"/>
                <a:cs typeface="Verdana" pitchFamily="34" charset="0"/>
              </a:rPr>
              <a:t>The answers to the following questions may be based on the auditor’s examination of all large advances.</a:t>
            </a:r>
          </a:p>
          <a:p>
            <a:pPr marL="0" indent="0" algn="just">
              <a:spcBef>
                <a:spcPts val="0"/>
              </a:spcBef>
              <a:buNone/>
            </a:pPr>
            <a:endParaRPr lang="en-US" sz="2200" dirty="0">
              <a:solidFill>
                <a:schemeClr val="tx2"/>
              </a:solidFill>
              <a:latin typeface="Verdana" pitchFamily="34" charset="0"/>
              <a:ea typeface="Verdana" pitchFamily="34" charset="0"/>
              <a:cs typeface="Verdana" pitchFamily="34" charset="0"/>
            </a:endParaRPr>
          </a:p>
          <a:p>
            <a:pPr marL="0" indent="0" algn="just">
              <a:spcBef>
                <a:spcPts val="0"/>
              </a:spcBef>
              <a:buNone/>
            </a:pPr>
            <a:r>
              <a:rPr lang="en-US" sz="2200" dirty="0">
                <a:solidFill>
                  <a:schemeClr val="tx2"/>
                </a:solidFill>
                <a:latin typeface="Verdana" pitchFamily="34" charset="0"/>
                <a:ea typeface="Verdana" pitchFamily="34" charset="0"/>
                <a:cs typeface="Verdana" pitchFamily="34" charset="0"/>
              </a:rPr>
              <a:t>For this purpose, large advances are those in respect of which the outstanding amount is in </a:t>
            </a:r>
            <a:r>
              <a:rPr lang="en-US" sz="2200" b="1" dirty="0">
                <a:solidFill>
                  <a:schemeClr val="tx2"/>
                </a:solidFill>
                <a:latin typeface="Verdana" pitchFamily="34" charset="0"/>
                <a:ea typeface="Verdana" pitchFamily="34" charset="0"/>
                <a:cs typeface="Verdana" pitchFamily="34" charset="0"/>
              </a:rPr>
              <a:t>excess of 10% of outstanding</a:t>
            </a:r>
            <a:r>
              <a:rPr lang="en-US" sz="2200" dirty="0">
                <a:solidFill>
                  <a:schemeClr val="tx2"/>
                </a:solidFill>
                <a:latin typeface="Verdana" pitchFamily="34" charset="0"/>
                <a:ea typeface="Verdana" pitchFamily="34" charset="0"/>
                <a:cs typeface="Verdana" pitchFamily="34" charset="0"/>
              </a:rPr>
              <a:t> aggregate balance of fund based and non-fund based advances of the branch or </a:t>
            </a:r>
            <a:r>
              <a:rPr lang="en-US" sz="2200" b="1" dirty="0">
                <a:solidFill>
                  <a:schemeClr val="tx2"/>
                </a:solidFill>
                <a:latin typeface="Verdana" pitchFamily="34" charset="0"/>
                <a:ea typeface="Verdana" pitchFamily="34" charset="0"/>
                <a:cs typeface="Verdana" pitchFamily="34" charset="0"/>
              </a:rPr>
              <a:t>Rs.10 crores</a:t>
            </a:r>
            <a:r>
              <a:rPr lang="en-US" sz="2200" dirty="0">
                <a:solidFill>
                  <a:schemeClr val="tx2"/>
                </a:solidFill>
                <a:latin typeface="Verdana" pitchFamily="34" charset="0"/>
                <a:ea typeface="Verdana" pitchFamily="34" charset="0"/>
                <a:cs typeface="Verdana" pitchFamily="34" charset="0"/>
              </a:rPr>
              <a:t>, whichever is less.</a:t>
            </a:r>
          </a:p>
          <a:p>
            <a:pPr marL="0" indent="0" algn="just">
              <a:spcBef>
                <a:spcPts val="0"/>
              </a:spcBef>
              <a:buNone/>
            </a:pPr>
            <a:endParaRPr lang="en-US" sz="2200" dirty="0">
              <a:solidFill>
                <a:schemeClr val="tx2"/>
              </a:solidFill>
              <a:latin typeface="Verdana" pitchFamily="34" charset="0"/>
              <a:ea typeface="Verdana" pitchFamily="34" charset="0"/>
              <a:cs typeface="Verdana" pitchFamily="34" charset="0"/>
            </a:endParaRPr>
          </a:p>
          <a:p>
            <a:pPr marL="0" indent="0" algn="just">
              <a:spcBef>
                <a:spcPts val="0"/>
              </a:spcBef>
              <a:buNone/>
            </a:pPr>
            <a:r>
              <a:rPr lang="en-US" sz="2200" dirty="0">
                <a:solidFill>
                  <a:schemeClr val="tx2"/>
                </a:solidFill>
                <a:latin typeface="Verdana" pitchFamily="34" charset="0"/>
                <a:ea typeface="Verdana" pitchFamily="34" charset="0"/>
                <a:cs typeface="Verdana" pitchFamily="34" charset="0"/>
              </a:rPr>
              <a:t>Care- For all accounts above the threshold, the transaction audit/account specific details to be seen and commented, whereas below the threshold, the process needs to be checked and commented upon. Comments of the branch auditor on advances with significant adverse features, which might need the attention of the management / Statutory Central Auditors, should be appended to the LFAR.</a:t>
            </a:r>
          </a:p>
          <a:p>
            <a:pPr marL="0" indent="0" algn="just">
              <a:spcBef>
                <a:spcPts val="0"/>
              </a:spcBef>
              <a:buNone/>
            </a:pPr>
            <a:endParaRPr lang="en-US" sz="2200" dirty="0">
              <a:solidFill>
                <a:schemeClr val="tx2"/>
              </a:solidFill>
              <a:latin typeface="Verdana" pitchFamily="34" charset="0"/>
              <a:ea typeface="Verdana" pitchFamily="34" charset="0"/>
              <a:cs typeface="Verdana" pitchFamily="34" charset="0"/>
            </a:endParaRPr>
          </a:p>
        </p:txBody>
      </p:sp>
      <p:sp>
        <p:nvSpPr>
          <p:cNvPr id="4" name="Slide Number Placeholder 3">
            <a:extLst>
              <a:ext uri="{FF2B5EF4-FFF2-40B4-BE49-F238E27FC236}">
                <a16:creationId xmlns:a16="http://schemas.microsoft.com/office/drawing/2014/main" id="{E73F3A79-E5FC-49EC-952C-8E3765E94295}"/>
              </a:ext>
            </a:extLst>
          </p:cNvPr>
          <p:cNvSpPr>
            <a:spLocks noGrp="1"/>
          </p:cNvSpPr>
          <p:nvPr>
            <p:ph type="sldNum" sz="quarter" idx="12"/>
          </p:nvPr>
        </p:nvSpPr>
        <p:spPr/>
        <p:txBody>
          <a:bodyPr/>
          <a:lstStyle/>
          <a:p>
            <a:fld id="{D57F1E4F-1CFF-5643-939E-217C01CDF565}" type="slidenum">
              <a:rPr lang="en-US" smtClean="0"/>
              <a:pPr/>
              <a:t>55</a:t>
            </a:fld>
            <a:endParaRPr lang="en-US" dirty="0"/>
          </a:p>
        </p:txBody>
      </p:sp>
      <p:sp>
        <p:nvSpPr>
          <p:cNvPr id="5" name="Footer Placeholder 3">
            <a:extLst>
              <a:ext uri="{FF2B5EF4-FFF2-40B4-BE49-F238E27FC236}">
                <a16:creationId xmlns:a16="http://schemas.microsoft.com/office/drawing/2014/main" id="{D8ECAD5F-EE37-40E3-B4CD-63F5BE418456}"/>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98561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linds(horizontal)">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77F27-52F4-49F0-8A54-EE1BC74747ED}"/>
              </a:ext>
            </a:extLst>
          </p:cNvPr>
          <p:cNvSpPr>
            <a:spLocks noGrp="1"/>
          </p:cNvSpPr>
          <p:nvPr>
            <p:ph type="title"/>
          </p:nvPr>
        </p:nvSpPr>
        <p:spPr>
          <a:xfrm>
            <a:off x="2592925" y="203513"/>
            <a:ext cx="8911687" cy="691343"/>
          </a:xfrm>
        </p:spPr>
        <p:txBody>
          <a:bodyPr/>
          <a:lstStyle/>
          <a:p>
            <a:pPr algn="ctr"/>
            <a:r>
              <a:rPr lang="en-IN" b="1" dirty="0">
                <a:solidFill>
                  <a:schemeClr val="tx2"/>
                </a:solidFill>
              </a:rPr>
              <a:t>Overview of LFAR - Assets</a:t>
            </a:r>
            <a:endParaRPr lang="en-IN" dirty="0"/>
          </a:p>
        </p:txBody>
      </p:sp>
      <p:sp>
        <p:nvSpPr>
          <p:cNvPr id="3" name="Content Placeholder 2">
            <a:extLst>
              <a:ext uri="{FF2B5EF4-FFF2-40B4-BE49-F238E27FC236}">
                <a16:creationId xmlns:a16="http://schemas.microsoft.com/office/drawing/2014/main" id="{C01522E5-0F94-46AC-961F-EA113879DED6}"/>
              </a:ext>
            </a:extLst>
          </p:cNvPr>
          <p:cNvSpPr>
            <a:spLocks noGrp="1"/>
          </p:cNvSpPr>
          <p:nvPr>
            <p:ph idx="1"/>
          </p:nvPr>
        </p:nvSpPr>
        <p:spPr>
          <a:xfrm>
            <a:off x="1814945" y="894855"/>
            <a:ext cx="9689667" cy="5759631"/>
          </a:xfrm>
        </p:spPr>
        <p:txBody>
          <a:bodyPr>
            <a:noAutofit/>
          </a:bodyPr>
          <a:lstStyle/>
          <a:p>
            <a:pPr marL="0" indent="0" algn="just">
              <a:spcBef>
                <a:spcPts val="0"/>
              </a:spcBef>
              <a:buNone/>
            </a:pPr>
            <a:r>
              <a:rPr lang="en-US" sz="2200" dirty="0">
                <a:solidFill>
                  <a:schemeClr val="tx2"/>
                </a:solidFill>
                <a:latin typeface="Verdana" pitchFamily="34" charset="0"/>
                <a:ea typeface="Verdana" pitchFamily="34" charset="0"/>
                <a:cs typeface="Verdana" pitchFamily="34" charset="0"/>
              </a:rPr>
              <a:t>The critical comments based on the review of the above and other test check should be given in respective paragraphs as given in LFAR given below. </a:t>
            </a:r>
          </a:p>
          <a:p>
            <a:pPr marL="0" indent="0" algn="just">
              <a:spcBef>
                <a:spcPts val="0"/>
              </a:spcBef>
              <a:buNone/>
            </a:pPr>
            <a:endParaRPr lang="en-US" sz="2200" b="1" dirty="0">
              <a:solidFill>
                <a:schemeClr val="tx2"/>
              </a:solidFill>
              <a:latin typeface="Verdana" pitchFamily="34" charset="0"/>
              <a:ea typeface="Verdana" pitchFamily="34" charset="0"/>
              <a:cs typeface="Verdana" pitchFamily="34" charset="0"/>
            </a:endParaRPr>
          </a:p>
          <a:p>
            <a:pPr marL="0" indent="0" algn="just">
              <a:spcBef>
                <a:spcPts val="0"/>
              </a:spcBef>
              <a:buNone/>
            </a:pPr>
            <a:r>
              <a:rPr lang="en-US" sz="2200" b="1" dirty="0">
                <a:solidFill>
                  <a:schemeClr val="tx2"/>
                </a:solidFill>
                <a:latin typeface="Verdana" pitchFamily="34" charset="0"/>
                <a:ea typeface="Verdana" pitchFamily="34" charset="0"/>
                <a:cs typeface="Verdana" pitchFamily="34" charset="0"/>
              </a:rPr>
              <a:t>List of Advances Accounts examined for Audit </a:t>
            </a:r>
          </a:p>
          <a:p>
            <a:pPr marL="0" indent="0" algn="just">
              <a:spcBef>
                <a:spcPts val="0"/>
              </a:spcBef>
              <a:buNone/>
            </a:pPr>
            <a:endParaRPr lang="en-US" sz="2200" dirty="0">
              <a:solidFill>
                <a:schemeClr val="tx2"/>
              </a:solidFill>
              <a:latin typeface="Verdana" pitchFamily="34" charset="0"/>
              <a:ea typeface="Verdana" pitchFamily="34" charset="0"/>
              <a:cs typeface="Verdana" pitchFamily="34" charset="0"/>
            </a:endParaRPr>
          </a:p>
          <a:p>
            <a:pPr marL="0" indent="0" algn="just">
              <a:spcBef>
                <a:spcPts val="0"/>
              </a:spcBef>
              <a:buNone/>
            </a:pPr>
            <a:r>
              <a:rPr lang="en-US" sz="2200" b="1" dirty="0">
                <a:solidFill>
                  <a:schemeClr val="tx2"/>
                </a:solidFill>
                <a:latin typeface="Verdana" pitchFamily="34" charset="0"/>
                <a:ea typeface="Verdana" pitchFamily="34" charset="0"/>
                <a:cs typeface="Verdana" pitchFamily="34" charset="0"/>
              </a:rPr>
              <a:t>Account Number, </a:t>
            </a:r>
          </a:p>
          <a:p>
            <a:pPr marL="0" indent="0" algn="just">
              <a:spcBef>
                <a:spcPts val="0"/>
              </a:spcBef>
              <a:buNone/>
            </a:pPr>
            <a:r>
              <a:rPr lang="en-US" sz="2200" b="1" dirty="0">
                <a:solidFill>
                  <a:schemeClr val="tx2"/>
                </a:solidFill>
                <a:latin typeface="Verdana" pitchFamily="34" charset="0"/>
                <a:ea typeface="Verdana" pitchFamily="34" charset="0"/>
                <a:cs typeface="Verdana" pitchFamily="34" charset="0"/>
              </a:rPr>
              <a:t>Account Name, </a:t>
            </a:r>
          </a:p>
          <a:p>
            <a:pPr marL="0" indent="0" algn="just">
              <a:spcBef>
                <a:spcPts val="0"/>
              </a:spcBef>
              <a:buNone/>
            </a:pPr>
            <a:r>
              <a:rPr lang="en-US" sz="2200" b="1" dirty="0">
                <a:solidFill>
                  <a:schemeClr val="tx2"/>
                </a:solidFill>
                <a:latin typeface="Verdana" pitchFamily="34" charset="0"/>
                <a:ea typeface="Verdana" pitchFamily="34" charset="0"/>
                <a:cs typeface="Verdana" pitchFamily="34" charset="0"/>
              </a:rPr>
              <a:t>Balance as at Year end (Funded), </a:t>
            </a:r>
          </a:p>
          <a:p>
            <a:pPr marL="0" indent="0" algn="just">
              <a:spcBef>
                <a:spcPts val="0"/>
              </a:spcBef>
              <a:buNone/>
            </a:pPr>
            <a:r>
              <a:rPr lang="en-US" sz="2200" b="1" dirty="0">
                <a:solidFill>
                  <a:schemeClr val="tx2"/>
                </a:solidFill>
                <a:latin typeface="Verdana" pitchFamily="34" charset="0"/>
                <a:ea typeface="Verdana" pitchFamily="34" charset="0"/>
                <a:cs typeface="Verdana" pitchFamily="34" charset="0"/>
              </a:rPr>
              <a:t>Balance as at Year end (Non Funded), </a:t>
            </a:r>
          </a:p>
          <a:p>
            <a:pPr marL="0" indent="0" algn="just">
              <a:spcBef>
                <a:spcPts val="0"/>
              </a:spcBef>
              <a:buNone/>
            </a:pPr>
            <a:r>
              <a:rPr lang="en-US" sz="2200" b="1" dirty="0">
                <a:solidFill>
                  <a:schemeClr val="tx2"/>
                </a:solidFill>
                <a:latin typeface="Verdana" pitchFamily="34" charset="0"/>
                <a:ea typeface="Verdana" pitchFamily="34" charset="0"/>
                <a:cs typeface="Verdana" pitchFamily="34" charset="0"/>
              </a:rPr>
              <a:t>Total. </a:t>
            </a:r>
          </a:p>
          <a:p>
            <a:pPr marL="0" indent="0" algn="just">
              <a:spcBef>
                <a:spcPts val="0"/>
              </a:spcBef>
              <a:buNone/>
            </a:pPr>
            <a:r>
              <a:rPr lang="en-US" sz="2200" b="1" dirty="0">
                <a:solidFill>
                  <a:schemeClr val="tx2"/>
                </a:solidFill>
                <a:latin typeface="Verdana" pitchFamily="34" charset="0"/>
                <a:ea typeface="Verdana" pitchFamily="34" charset="0"/>
                <a:cs typeface="Verdana" pitchFamily="34" charset="0"/>
              </a:rPr>
              <a:t>Specify % of examined by SBAs</a:t>
            </a:r>
          </a:p>
        </p:txBody>
      </p:sp>
      <p:sp>
        <p:nvSpPr>
          <p:cNvPr id="4" name="Slide Number Placeholder 3">
            <a:extLst>
              <a:ext uri="{FF2B5EF4-FFF2-40B4-BE49-F238E27FC236}">
                <a16:creationId xmlns:a16="http://schemas.microsoft.com/office/drawing/2014/main" id="{E73F3A79-E5FC-49EC-952C-8E3765E94295}"/>
              </a:ext>
            </a:extLst>
          </p:cNvPr>
          <p:cNvSpPr>
            <a:spLocks noGrp="1"/>
          </p:cNvSpPr>
          <p:nvPr>
            <p:ph type="sldNum" sz="quarter" idx="12"/>
          </p:nvPr>
        </p:nvSpPr>
        <p:spPr/>
        <p:txBody>
          <a:bodyPr/>
          <a:lstStyle/>
          <a:p>
            <a:fld id="{D57F1E4F-1CFF-5643-939E-217C01CDF565}" type="slidenum">
              <a:rPr lang="en-US" smtClean="0"/>
              <a:pPr/>
              <a:t>56</a:t>
            </a:fld>
            <a:endParaRPr lang="en-US" dirty="0"/>
          </a:p>
        </p:txBody>
      </p:sp>
      <p:sp>
        <p:nvSpPr>
          <p:cNvPr id="5" name="Footer Placeholder 3">
            <a:extLst>
              <a:ext uri="{FF2B5EF4-FFF2-40B4-BE49-F238E27FC236}">
                <a16:creationId xmlns:a16="http://schemas.microsoft.com/office/drawing/2014/main" id="{D8ECAD5F-EE37-40E3-B4CD-63F5BE418456}"/>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211323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linds(horizontal)">
                                      <p:cBhvr>
                                        <p:cTn id="16" dur="500"/>
                                        <p:tgtEl>
                                          <p:spTgt spid="3">
                                            <p:txEl>
                                              <p:pRg st="5" end="5"/>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blinds(horizontal)">
                                      <p:cBhvr>
                                        <p:cTn id="19" dur="500"/>
                                        <p:tgtEl>
                                          <p:spTgt spid="3">
                                            <p:txEl>
                                              <p:pRg st="6" end="6"/>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linds(horizontal)">
                                      <p:cBhvr>
                                        <p:cTn id="22" dur="500"/>
                                        <p:tgtEl>
                                          <p:spTgt spid="3">
                                            <p:txEl>
                                              <p:pRg st="7" end="7"/>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blinds(horizontal)">
                                      <p:cBhvr>
                                        <p:cTn id="25" dur="500"/>
                                        <p:tgtEl>
                                          <p:spTgt spid="3">
                                            <p:txEl>
                                              <p:pRg st="8" end="8"/>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blinds(horizontal)">
                                      <p:cBhvr>
                                        <p:cTn id="2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nvPr>
        </p:nvGraphicFramePr>
        <p:xfrm>
          <a:off x="2047875" y="1052738"/>
          <a:ext cx="8972550" cy="4973174"/>
        </p:xfrm>
        <a:graphic>
          <a:graphicData uri="http://schemas.openxmlformats.org/drawingml/2006/table">
            <a:tbl>
              <a:tblPr firstRow="1" bandRow="1">
                <a:tableStyleId>{5C22544A-7EE6-4342-B048-85BDC9FD1C3A}</a:tableStyleId>
              </a:tblPr>
              <a:tblGrid>
                <a:gridCol w="3837930">
                  <a:extLst>
                    <a:ext uri="{9D8B030D-6E8A-4147-A177-3AD203B41FA5}">
                      <a16:colId xmlns:a16="http://schemas.microsoft.com/office/drawing/2014/main" val="20000"/>
                    </a:ext>
                  </a:extLst>
                </a:gridCol>
                <a:gridCol w="5134620">
                  <a:extLst>
                    <a:ext uri="{9D8B030D-6E8A-4147-A177-3AD203B41FA5}">
                      <a16:colId xmlns:a16="http://schemas.microsoft.com/office/drawing/2014/main" val="20001"/>
                    </a:ext>
                  </a:extLst>
                </a:gridCol>
              </a:tblGrid>
              <a:tr h="410565">
                <a:tc>
                  <a:txBody>
                    <a:bodyPr/>
                    <a:lstStyle/>
                    <a:p>
                      <a:pPr algn="ctr"/>
                      <a:r>
                        <a:rPr lang="en-US" sz="2000" b="1" dirty="0">
                          <a:solidFill>
                            <a:schemeClr val="tx2"/>
                          </a:solidFill>
                          <a:latin typeface="+mn-lt"/>
                        </a:rPr>
                        <a:t>Particulars</a:t>
                      </a:r>
                      <a:endParaRPr lang="en-IN" sz="2000" b="1"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0"/>
                      </a:schemeClr>
                    </a:solidFill>
                  </a:tcPr>
                </a:tc>
                <a:tc>
                  <a:txBody>
                    <a:bodyPr/>
                    <a:lstStyle/>
                    <a:p>
                      <a:pPr algn="ctr"/>
                      <a:r>
                        <a:rPr lang="en-US" sz="2000" b="1" dirty="0">
                          <a:solidFill>
                            <a:schemeClr val="tx2"/>
                          </a:solidFill>
                          <a:latin typeface="+mn-lt"/>
                        </a:rPr>
                        <a:t>Check Points</a:t>
                      </a:r>
                      <a:endParaRPr lang="en-IN" sz="2000" b="1"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dirty="0">
                          <a:solidFill>
                            <a:schemeClr val="tx2"/>
                          </a:solidFill>
                          <a:latin typeface="+mn-lt"/>
                        </a:rPr>
                        <a:t>5.</a:t>
                      </a:r>
                      <a:r>
                        <a:rPr lang="en-US" sz="2000" b="1" baseline="0" dirty="0">
                          <a:solidFill>
                            <a:schemeClr val="tx2"/>
                          </a:solidFill>
                          <a:latin typeface="+mn-lt"/>
                        </a:rPr>
                        <a:t> Advances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403004">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baseline="0" dirty="0">
                          <a:solidFill>
                            <a:schemeClr val="tx2"/>
                          </a:solidFill>
                          <a:latin typeface="+mn-lt"/>
                        </a:rPr>
                        <a:t>Credit Appraisal</a:t>
                      </a:r>
                      <a:endParaRPr lang="en-IN" sz="2000" b="1"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0"/>
                      </a:schemeClr>
                    </a:solidFill>
                  </a:tcPr>
                </a:tc>
                <a:tc hMerge="1">
                  <a:txBody>
                    <a:bodyPr/>
                    <a:lstStyle/>
                    <a:p>
                      <a:pPr marL="342900" indent="-342900" algn="just">
                        <a:buAutoNum type="arabicPeriod"/>
                      </a:pPr>
                      <a:endParaRPr lang="en-US" baseline="0" dirty="0">
                        <a:solidFill>
                          <a:schemeClr val="tx1">
                            <a:lumMod val="95000"/>
                          </a:schemeClr>
                        </a:solidFill>
                        <a:latin typeface="Arial (Body)"/>
                      </a:endParaRPr>
                    </a:p>
                  </a:txBody>
                  <a:tcPr>
                    <a:solidFill>
                      <a:schemeClr val="accent1">
                        <a:alpha val="0"/>
                      </a:schemeClr>
                    </a:solidFill>
                  </a:tcPr>
                </a:tc>
                <a:extLst>
                  <a:ext uri="{0D108BD9-81ED-4DB2-BD59-A6C34878D82A}">
                    <a16:rowId xmlns:a16="http://schemas.microsoft.com/office/drawing/2014/main" val="10002"/>
                  </a:ext>
                </a:extLst>
              </a:tr>
              <a:tr h="1012353">
                <a:tc>
                  <a:txBody>
                    <a:bodyPr/>
                    <a:lstStyle/>
                    <a:p>
                      <a:pPr lvl="0" algn="just"/>
                      <a:r>
                        <a:rPr lang="en-US" sz="2000" b="1" kern="1200" dirty="0">
                          <a:solidFill>
                            <a:schemeClr val="tx2"/>
                          </a:solidFill>
                          <a:latin typeface="+mn-lt"/>
                          <a:ea typeface="Verdana" pitchFamily="34" charset="0"/>
                          <a:cs typeface="Verdana" pitchFamily="34" charset="0"/>
                        </a:rPr>
                        <a:t>Have you come across cases of quick mortality in accounts, where the facility became non-performing within a period of 12 months from the date of first sanction? Details of such accounts may be provided in following manner:-</a:t>
                      </a:r>
                    </a:p>
                    <a:p>
                      <a:pPr lvl="0" algn="just"/>
                      <a:r>
                        <a:rPr lang="en-US" sz="2000" b="1" kern="1200" dirty="0">
                          <a:solidFill>
                            <a:schemeClr val="tx2"/>
                          </a:solidFill>
                          <a:latin typeface="+mn-lt"/>
                          <a:ea typeface="Verdana" pitchFamily="34" charset="0"/>
                          <a:cs typeface="Verdana" pitchFamily="34" charset="0"/>
                        </a:rPr>
                        <a:t>• Account No.</a:t>
                      </a:r>
                    </a:p>
                    <a:p>
                      <a:pPr lvl="0" algn="just"/>
                      <a:r>
                        <a:rPr lang="en-US" sz="2000" b="1" kern="1200" dirty="0">
                          <a:solidFill>
                            <a:schemeClr val="tx2"/>
                          </a:solidFill>
                          <a:latin typeface="+mn-lt"/>
                          <a:ea typeface="Verdana" pitchFamily="34" charset="0"/>
                          <a:cs typeface="Verdana" pitchFamily="34" charset="0"/>
                        </a:rPr>
                        <a:t>• Account Name</a:t>
                      </a:r>
                    </a:p>
                    <a:p>
                      <a:pPr lvl="0" algn="just"/>
                      <a:r>
                        <a:rPr lang="en-US" sz="2000" b="1" kern="1200" dirty="0">
                          <a:solidFill>
                            <a:schemeClr val="tx2"/>
                          </a:solidFill>
                          <a:latin typeface="+mn-lt"/>
                          <a:ea typeface="Verdana" pitchFamily="34" charset="0"/>
                          <a:cs typeface="Verdana" pitchFamily="34" charset="0"/>
                        </a:rPr>
                        <a:t>• Balance as at year end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indent="0" algn="just">
                        <a:buNone/>
                      </a:pPr>
                      <a:r>
                        <a:rPr lang="en-US" sz="2000" b="1" baseline="0" dirty="0">
                          <a:solidFill>
                            <a:schemeClr val="tx2"/>
                          </a:solidFill>
                          <a:latin typeface="+mn-lt"/>
                        </a:rPr>
                        <a:t>Verify the list of such cases from correspondence / MIS reporting</a:t>
                      </a:r>
                    </a:p>
                    <a:p>
                      <a:pPr marL="0" indent="0" algn="just">
                        <a:buNone/>
                      </a:pPr>
                      <a:r>
                        <a:rPr lang="en-US" sz="2000" b="1" baseline="0" dirty="0">
                          <a:solidFill>
                            <a:schemeClr val="tx2"/>
                          </a:solidFill>
                          <a:latin typeface="+mn-lt"/>
                        </a:rPr>
                        <a:t>Comment appropriately</a:t>
                      </a:r>
                    </a:p>
                    <a:p>
                      <a:pPr marL="0" indent="0" algn="just">
                        <a:buNone/>
                      </a:pPr>
                      <a:endParaRPr lang="en-US" sz="2000" b="1" baseline="0" dirty="0">
                        <a:solidFill>
                          <a:schemeClr val="tx2"/>
                        </a:solidFill>
                        <a:latin typeface="+mn-lt"/>
                      </a:endParaRPr>
                    </a:p>
                    <a:p>
                      <a:pPr marL="0" indent="0" algn="just">
                        <a:buNone/>
                      </a:pPr>
                      <a:r>
                        <a:rPr lang="en-US" sz="2000" b="1" baseline="0" dirty="0">
                          <a:solidFill>
                            <a:schemeClr val="tx2"/>
                          </a:solidFill>
                          <a:latin typeface="+mn-lt"/>
                        </a:rPr>
                        <a:t>Include in MRL, if there are no quick mortality cases at branch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p:txBody>
          <a:bodyPr/>
          <a:lstStyle/>
          <a:p>
            <a:fld id="{ECDB6800-F8DA-4E50-8022-C1993CDE2A23}" type="slidenum">
              <a:rPr lang="en-IN" smtClean="0"/>
              <a:pPr/>
              <a:t>57</a:t>
            </a:fld>
            <a:endParaRPr lang="en-IN"/>
          </a:p>
        </p:txBody>
      </p:sp>
      <p:sp>
        <p:nvSpPr>
          <p:cNvPr id="7" name="Footer Placeholder 3">
            <a:extLst>
              <a:ext uri="{FF2B5EF4-FFF2-40B4-BE49-F238E27FC236}">
                <a16:creationId xmlns:a16="http://schemas.microsoft.com/office/drawing/2014/main" id="{4DA8F9FF-1D93-4304-B9BC-36F430339A7F}"/>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134059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nvPr>
        </p:nvGraphicFramePr>
        <p:xfrm>
          <a:off x="2047875" y="1052738"/>
          <a:ext cx="8972550" cy="5277974"/>
        </p:xfrm>
        <a:graphic>
          <a:graphicData uri="http://schemas.openxmlformats.org/drawingml/2006/table">
            <a:tbl>
              <a:tblPr firstRow="1" bandRow="1">
                <a:tableStyleId>{5C22544A-7EE6-4342-B048-85BDC9FD1C3A}</a:tableStyleId>
              </a:tblPr>
              <a:tblGrid>
                <a:gridCol w="3837930">
                  <a:extLst>
                    <a:ext uri="{9D8B030D-6E8A-4147-A177-3AD203B41FA5}">
                      <a16:colId xmlns:a16="http://schemas.microsoft.com/office/drawing/2014/main" val="20000"/>
                    </a:ext>
                  </a:extLst>
                </a:gridCol>
                <a:gridCol w="5134620">
                  <a:extLst>
                    <a:ext uri="{9D8B030D-6E8A-4147-A177-3AD203B41FA5}">
                      <a16:colId xmlns:a16="http://schemas.microsoft.com/office/drawing/2014/main" val="20001"/>
                    </a:ext>
                  </a:extLst>
                </a:gridCol>
              </a:tblGrid>
              <a:tr h="410565">
                <a:tc>
                  <a:txBody>
                    <a:bodyPr/>
                    <a:lstStyle/>
                    <a:p>
                      <a:pPr algn="ctr"/>
                      <a:r>
                        <a:rPr lang="en-US" sz="2000" b="1" dirty="0">
                          <a:solidFill>
                            <a:schemeClr val="tx2"/>
                          </a:solidFill>
                          <a:latin typeface="+mn-lt"/>
                        </a:rPr>
                        <a:t>Particulars</a:t>
                      </a:r>
                      <a:endParaRPr lang="en-IN" sz="2000" b="1"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latin typeface="+mn-lt"/>
                        </a:rPr>
                        <a:t>Check Points</a:t>
                      </a:r>
                      <a:endParaRPr lang="en-IN" sz="2000" b="1"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dirty="0">
                          <a:solidFill>
                            <a:schemeClr val="tx2"/>
                          </a:solidFill>
                          <a:latin typeface="+mn-lt"/>
                        </a:rPr>
                        <a:t>5.</a:t>
                      </a:r>
                      <a:r>
                        <a:rPr lang="en-US" sz="2000" b="1" baseline="0" dirty="0">
                          <a:solidFill>
                            <a:schemeClr val="tx2"/>
                          </a:solidFill>
                          <a:latin typeface="+mn-lt"/>
                        </a:rPr>
                        <a:t> Advances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403004">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baseline="0" dirty="0">
                          <a:solidFill>
                            <a:schemeClr val="tx2"/>
                          </a:solidFill>
                          <a:latin typeface="+mn-lt"/>
                        </a:rPr>
                        <a:t>Credit Appraisal</a:t>
                      </a:r>
                      <a:endParaRPr lang="en-IN" sz="2000" b="1"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342900" indent="-342900" algn="just">
                        <a:buAutoNum type="arabicPeriod"/>
                      </a:pPr>
                      <a:endParaRPr lang="en-US" baseline="0" dirty="0">
                        <a:solidFill>
                          <a:schemeClr val="tx1">
                            <a:lumMod val="95000"/>
                          </a:schemeClr>
                        </a:solidFill>
                        <a:latin typeface="Arial (Body)"/>
                      </a:endParaRPr>
                    </a:p>
                  </a:txBody>
                  <a:tcPr>
                    <a:solidFill>
                      <a:schemeClr val="accent1">
                        <a:alpha val="0"/>
                      </a:schemeClr>
                    </a:solidFill>
                  </a:tcPr>
                </a:tc>
                <a:extLst>
                  <a:ext uri="{0D108BD9-81ED-4DB2-BD59-A6C34878D82A}">
                    <a16:rowId xmlns:a16="http://schemas.microsoft.com/office/drawing/2014/main" val="10002"/>
                  </a:ext>
                </a:extLst>
              </a:tr>
              <a:tr h="1012353">
                <a:tc>
                  <a:txBody>
                    <a:bodyPr/>
                    <a:lstStyle/>
                    <a:p>
                      <a:pPr lvl="0" algn="just"/>
                      <a:r>
                        <a:rPr lang="en-US" sz="2000" b="1" kern="1200" dirty="0">
                          <a:solidFill>
                            <a:schemeClr val="tx2"/>
                          </a:solidFill>
                          <a:latin typeface="+mn-lt"/>
                          <a:ea typeface="Verdana" pitchFamily="34" charset="0"/>
                          <a:cs typeface="Verdana" pitchFamily="34" charset="0"/>
                        </a:rPr>
                        <a:t>Compliance with the procedures/ instructions of the HO/CO regarding loan applications, preparation of proposals for grant/ renewal of advances, enhancement of limits, etc., including adequate appraisal documentation in respect thereof. What, in your opinion, are  the  major  shortcomings  in   credit</a:t>
                      </a:r>
                    </a:p>
                    <a:p>
                      <a:pPr lvl="0" algn="just"/>
                      <a:r>
                        <a:rPr lang="en-US" sz="2000" b="1" kern="1200" dirty="0">
                          <a:solidFill>
                            <a:schemeClr val="tx2"/>
                          </a:solidFill>
                          <a:latin typeface="+mn-lt"/>
                          <a:ea typeface="Verdana" pitchFamily="34" charset="0"/>
                          <a:cs typeface="Verdana" pitchFamily="34" charset="0"/>
                        </a:rPr>
                        <a:t>appraisal, etc.</a:t>
                      </a:r>
                      <a:endParaRPr lang="en-IN" sz="2000" b="1" baseline="0"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baseline="0" dirty="0">
                          <a:solidFill>
                            <a:schemeClr val="tx2"/>
                          </a:solidFill>
                          <a:latin typeface="+mn-lt"/>
                        </a:rPr>
                        <a:t>Read Loan / Credit Policy</a:t>
                      </a:r>
                    </a:p>
                    <a:p>
                      <a:pPr marL="0" indent="0" algn="just">
                        <a:buNone/>
                      </a:pPr>
                      <a:r>
                        <a:rPr lang="en-US" sz="2000" b="1" baseline="0" dirty="0">
                          <a:solidFill>
                            <a:schemeClr val="tx2"/>
                          </a:solidFill>
                          <a:latin typeface="+mn-lt"/>
                        </a:rPr>
                        <a:t>Verify the sample selected as per requirements of HO Guidelines</a:t>
                      </a:r>
                    </a:p>
                    <a:p>
                      <a:pPr marL="0" indent="0" algn="just">
                        <a:buNone/>
                      </a:pPr>
                      <a:r>
                        <a:rPr lang="en-US" sz="2000" b="1" baseline="0" dirty="0">
                          <a:solidFill>
                            <a:schemeClr val="tx2"/>
                          </a:solidFill>
                          <a:latin typeface="+mn-lt"/>
                        </a:rPr>
                        <a:t>Comment about deficiencies observed as per the points mentioned in question</a:t>
                      </a:r>
                    </a:p>
                    <a:p>
                      <a:pPr marL="0" indent="0" algn="just">
                        <a:buNone/>
                      </a:pPr>
                      <a:endParaRPr lang="en-US" sz="2000" b="1" baseline="0"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p:txBody>
          <a:bodyPr/>
          <a:lstStyle/>
          <a:p>
            <a:fld id="{ECDB6800-F8DA-4E50-8022-C1993CDE2A23}" type="slidenum">
              <a:rPr lang="en-IN" smtClean="0"/>
              <a:pPr/>
              <a:t>58</a:t>
            </a:fld>
            <a:endParaRPr lang="en-IN"/>
          </a:p>
        </p:txBody>
      </p:sp>
      <p:sp>
        <p:nvSpPr>
          <p:cNvPr id="7" name="Footer Placeholder 3">
            <a:extLst>
              <a:ext uri="{FF2B5EF4-FFF2-40B4-BE49-F238E27FC236}">
                <a16:creationId xmlns:a16="http://schemas.microsoft.com/office/drawing/2014/main" id="{4DA8F9FF-1D93-4304-B9BC-36F430339A7F}"/>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nvPr>
        </p:nvGraphicFramePr>
        <p:xfrm>
          <a:off x="2047875" y="1052738"/>
          <a:ext cx="8972550" cy="5267033"/>
        </p:xfrm>
        <a:graphic>
          <a:graphicData uri="http://schemas.openxmlformats.org/drawingml/2006/table">
            <a:tbl>
              <a:tblPr firstRow="1" bandRow="1">
                <a:tableStyleId>{5C22544A-7EE6-4342-B048-85BDC9FD1C3A}</a:tableStyleId>
              </a:tblPr>
              <a:tblGrid>
                <a:gridCol w="3837930">
                  <a:extLst>
                    <a:ext uri="{9D8B030D-6E8A-4147-A177-3AD203B41FA5}">
                      <a16:colId xmlns:a16="http://schemas.microsoft.com/office/drawing/2014/main" val="20000"/>
                    </a:ext>
                  </a:extLst>
                </a:gridCol>
                <a:gridCol w="5134620">
                  <a:extLst>
                    <a:ext uri="{9D8B030D-6E8A-4147-A177-3AD203B41FA5}">
                      <a16:colId xmlns:a16="http://schemas.microsoft.com/office/drawing/2014/main" val="20001"/>
                    </a:ext>
                  </a:extLst>
                </a:gridCol>
              </a:tblGrid>
              <a:tr h="410565">
                <a:tc>
                  <a:txBody>
                    <a:bodyPr/>
                    <a:lstStyle/>
                    <a:p>
                      <a:pPr algn="ctr"/>
                      <a:r>
                        <a:rPr lang="en-US" sz="2000" b="1" dirty="0">
                          <a:solidFill>
                            <a:schemeClr val="tx2"/>
                          </a:solidFill>
                          <a:latin typeface="+mn-lt"/>
                        </a:rPr>
                        <a:t>Particulars</a:t>
                      </a:r>
                      <a:endParaRPr lang="en-IN" sz="2000" b="1"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0"/>
                      </a:schemeClr>
                    </a:solidFill>
                  </a:tcPr>
                </a:tc>
                <a:tc>
                  <a:txBody>
                    <a:bodyPr/>
                    <a:lstStyle/>
                    <a:p>
                      <a:pPr algn="ctr"/>
                      <a:r>
                        <a:rPr lang="en-US" sz="2000" b="1" dirty="0">
                          <a:solidFill>
                            <a:schemeClr val="tx2"/>
                          </a:solidFill>
                          <a:latin typeface="+mn-lt"/>
                        </a:rPr>
                        <a:t>Check Points</a:t>
                      </a:r>
                      <a:endParaRPr lang="en-IN" sz="2000" b="1"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dirty="0">
                          <a:solidFill>
                            <a:schemeClr val="tx2"/>
                          </a:solidFill>
                          <a:latin typeface="+mn-lt"/>
                        </a:rPr>
                        <a:t>5.</a:t>
                      </a:r>
                      <a:r>
                        <a:rPr lang="en-US" sz="2000" b="1" baseline="0" dirty="0">
                          <a:solidFill>
                            <a:schemeClr val="tx2"/>
                          </a:solidFill>
                          <a:latin typeface="+mn-lt"/>
                        </a:rPr>
                        <a:t> Advances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403004">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baseline="0" dirty="0">
                          <a:solidFill>
                            <a:schemeClr val="tx2"/>
                          </a:solidFill>
                          <a:latin typeface="+mn-lt"/>
                        </a:rPr>
                        <a:t>Credit Appraisal</a:t>
                      </a:r>
                      <a:endParaRPr lang="en-IN" sz="2000" b="1"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0"/>
                      </a:schemeClr>
                    </a:solidFill>
                  </a:tcPr>
                </a:tc>
                <a:tc hMerge="1">
                  <a:txBody>
                    <a:bodyPr/>
                    <a:lstStyle/>
                    <a:p>
                      <a:pPr marL="342900" indent="-342900" algn="just">
                        <a:buAutoNum type="arabicPeriod"/>
                      </a:pPr>
                      <a:endParaRPr lang="en-US" baseline="0" dirty="0">
                        <a:solidFill>
                          <a:schemeClr val="tx1">
                            <a:lumMod val="95000"/>
                          </a:schemeClr>
                        </a:solidFill>
                        <a:latin typeface="Arial (Body)"/>
                      </a:endParaRPr>
                    </a:p>
                  </a:txBody>
                  <a:tcPr>
                    <a:solidFill>
                      <a:schemeClr val="accent1">
                        <a:alpha val="0"/>
                      </a:schemeClr>
                    </a:solidFill>
                  </a:tcPr>
                </a:tc>
                <a:extLst>
                  <a:ext uri="{0D108BD9-81ED-4DB2-BD59-A6C34878D82A}">
                    <a16:rowId xmlns:a16="http://schemas.microsoft.com/office/drawing/2014/main" val="10002"/>
                  </a:ext>
                </a:extLst>
              </a:tr>
              <a:tr h="684042">
                <a:tc>
                  <a:txBody>
                    <a:bodyPr/>
                    <a:lstStyle/>
                    <a:p>
                      <a:pPr lvl="0" algn="just"/>
                      <a:r>
                        <a:rPr lang="en-US" sz="2000" b="1" kern="1200" dirty="0">
                          <a:solidFill>
                            <a:schemeClr val="tx2"/>
                          </a:solidFill>
                          <a:latin typeface="+mn-lt"/>
                          <a:ea typeface="Verdana" pitchFamily="34" charset="0"/>
                          <a:cs typeface="Verdana" pitchFamily="34" charset="0"/>
                        </a:rPr>
                        <a:t>applicable interest rate is correctly fed into the system?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indent="0" algn="just">
                        <a:buNone/>
                      </a:pPr>
                      <a:r>
                        <a:rPr lang="en-US" sz="2000" b="1" baseline="0" dirty="0">
                          <a:solidFill>
                            <a:schemeClr val="tx2"/>
                          </a:solidFill>
                          <a:latin typeface="+mn-lt"/>
                        </a:rPr>
                        <a:t>Verify Account Master on test check and comment. Also ROI related reports generated by CBS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1012353">
                <a:tc>
                  <a:txBody>
                    <a:bodyPr/>
                    <a:lstStyle/>
                    <a:p>
                      <a:pPr lvl="0" algn="just"/>
                      <a:r>
                        <a:rPr lang="en-US" sz="2000" b="1" kern="1200" dirty="0">
                          <a:solidFill>
                            <a:schemeClr val="tx2"/>
                          </a:solidFill>
                          <a:latin typeface="+mn-lt"/>
                          <a:ea typeface="Verdana" pitchFamily="34" charset="0"/>
                          <a:cs typeface="Verdana" pitchFamily="34" charset="0"/>
                        </a:rPr>
                        <a:t>interest rate is reviewed </a:t>
                      </a:r>
                    </a:p>
                    <a:p>
                      <a:pPr lvl="0" algn="just"/>
                      <a:r>
                        <a:rPr lang="en-US" sz="2000" b="1" kern="1200" dirty="0">
                          <a:solidFill>
                            <a:schemeClr val="tx2"/>
                          </a:solidFill>
                          <a:latin typeface="+mn-lt"/>
                          <a:ea typeface="Verdana" pitchFamily="34" charset="0"/>
                          <a:cs typeface="Verdana" pitchFamily="34" charset="0"/>
                        </a:rPr>
                        <a:t>MCLR / EBLR (External Benchmark Lending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indent="0" algn="just">
                        <a:buNone/>
                      </a:pPr>
                      <a:r>
                        <a:rPr lang="en-US" sz="2000" b="1" baseline="0" dirty="0">
                          <a:solidFill>
                            <a:schemeClr val="tx2"/>
                          </a:solidFill>
                          <a:latin typeface="+mn-lt"/>
                        </a:rPr>
                        <a:t>Refer to HO Circular and comment appropriately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384908302"/>
                  </a:ext>
                </a:extLst>
              </a:tr>
              <a:tr h="1012353">
                <a:tc>
                  <a:txBody>
                    <a:bodyPr/>
                    <a:lstStyle/>
                    <a:p>
                      <a:pPr lvl="0" algn="just"/>
                      <a:r>
                        <a:rPr lang="en-US" sz="2000" b="1" kern="1200" dirty="0">
                          <a:solidFill>
                            <a:schemeClr val="tx2"/>
                          </a:solidFill>
                          <a:latin typeface="+mn-lt"/>
                          <a:ea typeface="Verdana" pitchFamily="34" charset="0"/>
                          <a:cs typeface="Verdana" pitchFamily="34" charset="0"/>
                        </a:rPr>
                        <a:t>Have you come across cases of frequent renewal / rollover of short-term loans?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indent="0" algn="just">
                        <a:buNone/>
                      </a:pPr>
                      <a:r>
                        <a:rPr lang="en-US" sz="2000" b="1" baseline="0" dirty="0">
                          <a:solidFill>
                            <a:schemeClr val="tx2"/>
                          </a:solidFill>
                          <a:latin typeface="+mn-lt"/>
                        </a:rPr>
                        <a:t>Verify the accounts renewed / rolled over and comment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965893101"/>
                  </a:ext>
                </a:extLst>
              </a:tr>
              <a:tr h="1012353">
                <a:tc>
                  <a:txBody>
                    <a:bodyPr/>
                    <a:lstStyle/>
                    <a:p>
                      <a:pPr lvl="0" algn="just"/>
                      <a:r>
                        <a:rPr lang="en-US" sz="2000" b="1" kern="1200" dirty="0">
                          <a:solidFill>
                            <a:schemeClr val="tx2"/>
                          </a:solidFill>
                          <a:latin typeface="+mn-lt"/>
                          <a:ea typeface="Verdana" pitchFamily="34" charset="0"/>
                          <a:cs typeface="Verdana" pitchFamily="34" charset="0"/>
                        </a:rPr>
                        <a:t>Correct and valid credit rating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indent="0" algn="just">
                        <a:buNone/>
                      </a:pPr>
                      <a:r>
                        <a:rPr lang="en-US" sz="2000" b="1" baseline="0" dirty="0">
                          <a:solidFill>
                            <a:schemeClr val="tx2"/>
                          </a:solidFill>
                          <a:latin typeface="+mn-lt"/>
                        </a:rPr>
                        <a:t>Verify the requirements of Internal / External Credit Rating and comment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502481222"/>
                  </a:ext>
                </a:extLst>
              </a:tr>
            </a:tbl>
          </a:graphicData>
        </a:graphic>
      </p:graphicFrame>
      <p:sp>
        <p:nvSpPr>
          <p:cNvPr id="5" name="Slide Number Placeholder 4"/>
          <p:cNvSpPr>
            <a:spLocks noGrp="1"/>
          </p:cNvSpPr>
          <p:nvPr>
            <p:ph type="sldNum" sz="quarter" idx="12"/>
          </p:nvPr>
        </p:nvSpPr>
        <p:spPr/>
        <p:txBody>
          <a:bodyPr/>
          <a:lstStyle/>
          <a:p>
            <a:fld id="{ECDB6800-F8DA-4E50-8022-C1993CDE2A23}" type="slidenum">
              <a:rPr lang="en-IN" smtClean="0"/>
              <a:pPr/>
              <a:t>59</a:t>
            </a:fld>
            <a:endParaRPr lang="en-IN"/>
          </a:p>
        </p:txBody>
      </p:sp>
      <p:sp>
        <p:nvSpPr>
          <p:cNvPr id="7" name="Footer Placeholder 3">
            <a:extLst>
              <a:ext uri="{FF2B5EF4-FFF2-40B4-BE49-F238E27FC236}">
                <a16:creationId xmlns:a16="http://schemas.microsoft.com/office/drawing/2014/main" id="{4DA8F9FF-1D93-4304-B9BC-36F430339A7F}"/>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297126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4CA27-5BEE-44A8-8B45-7A979CEFB6EF}"/>
              </a:ext>
            </a:extLst>
          </p:cNvPr>
          <p:cNvSpPr>
            <a:spLocks noGrp="1"/>
          </p:cNvSpPr>
          <p:nvPr>
            <p:ph type="title"/>
          </p:nvPr>
        </p:nvSpPr>
        <p:spPr>
          <a:xfrm>
            <a:off x="2592925" y="323248"/>
            <a:ext cx="8911687" cy="699723"/>
          </a:xfrm>
        </p:spPr>
        <p:txBody>
          <a:bodyPr/>
          <a:lstStyle/>
          <a:p>
            <a:pPr algn="ctr"/>
            <a:r>
              <a:rPr lang="en-US" b="1" dirty="0">
                <a:solidFill>
                  <a:schemeClr val="accent4">
                    <a:lumMod val="75000"/>
                  </a:schemeClr>
                </a:solidFill>
              </a:rPr>
              <a:t>Fundamental Principles</a:t>
            </a:r>
            <a:endParaRPr lang="en-IN" dirty="0"/>
          </a:p>
        </p:txBody>
      </p:sp>
      <p:sp>
        <p:nvSpPr>
          <p:cNvPr id="3" name="Content Placeholder 2">
            <a:extLst>
              <a:ext uri="{FF2B5EF4-FFF2-40B4-BE49-F238E27FC236}">
                <a16:creationId xmlns:a16="http://schemas.microsoft.com/office/drawing/2014/main" id="{4E775278-00D4-4651-BE51-CF771F0A27C6}"/>
              </a:ext>
            </a:extLst>
          </p:cNvPr>
          <p:cNvSpPr>
            <a:spLocks noGrp="1"/>
          </p:cNvSpPr>
          <p:nvPr>
            <p:ph idx="1"/>
          </p:nvPr>
        </p:nvSpPr>
        <p:spPr>
          <a:xfrm>
            <a:off x="2342147" y="1022970"/>
            <a:ext cx="9166178" cy="5469269"/>
          </a:xfrm>
        </p:spPr>
        <p:txBody>
          <a:bodyPr>
            <a:noAutofit/>
          </a:bodyPr>
          <a:lstStyle/>
          <a:p>
            <a:pPr marL="0" indent="0" algn="just">
              <a:spcBef>
                <a:spcPts val="1200"/>
              </a:spcBef>
              <a:spcAft>
                <a:spcPts val="1200"/>
              </a:spcAft>
              <a:buNone/>
            </a:pPr>
            <a:r>
              <a:rPr lang="en-US" sz="2200" b="1" dirty="0">
                <a:solidFill>
                  <a:schemeClr val="tx2"/>
                </a:solidFill>
                <a:latin typeface="Verdana" pitchFamily="34" charset="0"/>
                <a:ea typeface="Verdana" pitchFamily="34" charset="0"/>
                <a:cs typeface="Verdana" pitchFamily="34" charset="0"/>
              </a:rPr>
              <a:t>Integrity - </a:t>
            </a:r>
            <a:r>
              <a:rPr lang="en-US" sz="2200" dirty="0">
                <a:solidFill>
                  <a:schemeClr val="tx2"/>
                </a:solidFill>
                <a:latin typeface="Verdana" pitchFamily="34" charset="0"/>
                <a:ea typeface="Verdana" pitchFamily="34" charset="0"/>
              </a:rPr>
              <a:t>Straightforward and honest approach, Fair dealing and truthfulness, Do not associate with communication or information containing false or misleading information, Steps to disassociate with above information once known</a:t>
            </a:r>
            <a:endParaRPr lang="en-IN" sz="2200" dirty="0">
              <a:solidFill>
                <a:schemeClr val="tx2"/>
              </a:solidFill>
              <a:latin typeface="Verdana" pitchFamily="34" charset="0"/>
              <a:ea typeface="Verdana" pitchFamily="34" charset="0"/>
            </a:endParaRPr>
          </a:p>
          <a:p>
            <a:pPr marL="0" indent="0" algn="just">
              <a:spcBef>
                <a:spcPts val="1200"/>
              </a:spcBef>
              <a:spcAft>
                <a:spcPts val="1200"/>
              </a:spcAft>
              <a:buNone/>
            </a:pPr>
            <a:r>
              <a:rPr lang="en-US" sz="2200" b="1" dirty="0">
                <a:solidFill>
                  <a:schemeClr val="tx2"/>
                </a:solidFill>
                <a:latin typeface="Verdana" pitchFamily="34" charset="0"/>
                <a:ea typeface="Verdana" pitchFamily="34" charset="0"/>
                <a:cs typeface="Verdana" pitchFamily="34" charset="0"/>
              </a:rPr>
              <a:t>Objectivity - </a:t>
            </a:r>
            <a:r>
              <a:rPr lang="en-US" sz="2200" dirty="0">
                <a:solidFill>
                  <a:schemeClr val="tx2"/>
                </a:solidFill>
                <a:latin typeface="Verdana" pitchFamily="34" charset="0"/>
                <a:ea typeface="Verdana" pitchFamily="34" charset="0"/>
              </a:rPr>
              <a:t>Not to compromise professional or business judgment because of bias, conflict of interest or undue influence of others. Not to undertake a professional activity if it unduly influences the accountant’s professional judgment.</a:t>
            </a:r>
            <a:endParaRPr lang="en-US" sz="2200" dirty="0">
              <a:solidFill>
                <a:schemeClr val="tx2"/>
              </a:solidFill>
              <a:latin typeface="Verdana" pitchFamily="34" charset="0"/>
              <a:ea typeface="Verdana" pitchFamily="34" charset="0"/>
              <a:cs typeface="Verdana" pitchFamily="34" charset="0"/>
            </a:endParaRPr>
          </a:p>
          <a:p>
            <a:pPr marL="0" indent="0" algn="just">
              <a:spcBef>
                <a:spcPts val="1200"/>
              </a:spcBef>
              <a:spcAft>
                <a:spcPts val="1200"/>
              </a:spcAft>
              <a:buNone/>
            </a:pPr>
            <a:r>
              <a:rPr lang="en-US" sz="2200" b="1" dirty="0">
                <a:solidFill>
                  <a:schemeClr val="tx2"/>
                </a:solidFill>
                <a:latin typeface="Verdana" pitchFamily="34" charset="0"/>
                <a:ea typeface="Verdana" pitchFamily="34" charset="0"/>
                <a:cs typeface="Verdana" pitchFamily="34" charset="0"/>
              </a:rPr>
              <a:t>Professional Competence and due care - </a:t>
            </a:r>
            <a:r>
              <a:rPr lang="en-US" sz="2200" dirty="0">
                <a:solidFill>
                  <a:schemeClr val="tx2"/>
                </a:solidFill>
                <a:latin typeface="Verdana" pitchFamily="34" charset="0"/>
                <a:ea typeface="Verdana" pitchFamily="34" charset="0"/>
              </a:rPr>
              <a:t>Attain and maintain professional knowledge and skill, Act diligently and in accordance with applicable technical and professional standards, Ensure appropriate training and supervision of subordinates</a:t>
            </a:r>
            <a:endParaRPr lang="en-IN" sz="2200" dirty="0">
              <a:solidFill>
                <a:schemeClr val="tx2"/>
              </a:solidFill>
              <a:latin typeface="Verdana" pitchFamily="34" charset="0"/>
              <a:ea typeface="Verdana" pitchFamily="34" charset="0"/>
            </a:endParaRPr>
          </a:p>
        </p:txBody>
      </p:sp>
      <p:sp>
        <p:nvSpPr>
          <p:cNvPr id="4" name="Slide Number Placeholder 3">
            <a:extLst>
              <a:ext uri="{FF2B5EF4-FFF2-40B4-BE49-F238E27FC236}">
                <a16:creationId xmlns:a16="http://schemas.microsoft.com/office/drawing/2014/main" id="{EC63E73E-3243-4564-8B62-A509064D169D}"/>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
        <p:nvSpPr>
          <p:cNvPr id="5" name="Footer Placeholder 3">
            <a:extLst>
              <a:ext uri="{FF2B5EF4-FFF2-40B4-BE49-F238E27FC236}">
                <a16:creationId xmlns:a16="http://schemas.microsoft.com/office/drawing/2014/main" id="{E32AAE7B-EFEF-4A59-A15F-EA4C78D600DC}"/>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54836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nvPr>
        </p:nvGraphicFramePr>
        <p:xfrm>
          <a:off x="2114549" y="1052739"/>
          <a:ext cx="9545639" cy="5545530"/>
        </p:xfrm>
        <a:graphic>
          <a:graphicData uri="http://schemas.openxmlformats.org/drawingml/2006/table">
            <a:tbl>
              <a:tblPr firstRow="1" bandRow="1">
                <a:tableStyleId>{5C22544A-7EE6-4342-B048-85BDC9FD1C3A}</a:tableStyleId>
              </a:tblPr>
              <a:tblGrid>
                <a:gridCol w="4083065">
                  <a:extLst>
                    <a:ext uri="{9D8B030D-6E8A-4147-A177-3AD203B41FA5}">
                      <a16:colId xmlns:a16="http://schemas.microsoft.com/office/drawing/2014/main" val="20000"/>
                    </a:ext>
                  </a:extLst>
                </a:gridCol>
                <a:gridCol w="5462574">
                  <a:extLst>
                    <a:ext uri="{9D8B030D-6E8A-4147-A177-3AD203B41FA5}">
                      <a16:colId xmlns:a16="http://schemas.microsoft.com/office/drawing/2014/main" val="20001"/>
                    </a:ext>
                  </a:extLst>
                </a:gridCol>
              </a:tblGrid>
              <a:tr h="410565">
                <a:tc>
                  <a:txBody>
                    <a:bodyPr/>
                    <a:lstStyle/>
                    <a:p>
                      <a:pPr algn="ctr"/>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dirty="0">
                          <a:solidFill>
                            <a:schemeClr val="tx2"/>
                          </a:solidFill>
                        </a:rPr>
                        <a:t>5.</a:t>
                      </a:r>
                      <a:r>
                        <a:rPr lang="en-US" sz="2000" b="1" baseline="0" dirty="0">
                          <a:solidFill>
                            <a:schemeClr val="tx2"/>
                          </a:solidFill>
                        </a:rPr>
                        <a:t> Advances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380345">
                <a:tc gridSpan="2">
                  <a:txBody>
                    <a:bodyPr/>
                    <a:lstStyle/>
                    <a:p>
                      <a:pPr lvl="0" algn="just"/>
                      <a:r>
                        <a:rPr lang="en-US" sz="2000" b="1" kern="1200" baseline="0" dirty="0">
                          <a:solidFill>
                            <a:schemeClr val="tx2"/>
                          </a:solidFill>
                          <a:latin typeface="+mn-lt"/>
                          <a:ea typeface="+mn-ea"/>
                          <a:cs typeface="Times New Roman" pitchFamily="18" charset="0"/>
                        </a:rPr>
                        <a:t>Sanctioning and disbursement (3/4)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342900" indent="-342900" algn="just">
                        <a:buAutoNum type="arabicPeriod"/>
                      </a:pPr>
                      <a:endParaRPr lang="en-US"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2"/>
                  </a:ext>
                </a:extLst>
              </a:tr>
              <a:tr h="708647">
                <a:tc>
                  <a:txBody>
                    <a:bodyPr/>
                    <a:lstStyle/>
                    <a:p>
                      <a:pPr lvl="0" algn="just"/>
                      <a:r>
                        <a:rPr lang="en-US" sz="2000" b="1" kern="1200" dirty="0">
                          <a:solidFill>
                            <a:schemeClr val="tx2"/>
                          </a:solidFill>
                          <a:latin typeface="+mn-lt"/>
                          <a:ea typeface="+mn-ea"/>
                          <a:cs typeface="Times New Roman" pitchFamily="18" charset="0"/>
                        </a:rPr>
                        <a:t>Facilities sanctioned beyond delegated authority and reported to CO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dirty="0">
                          <a:solidFill>
                            <a:schemeClr val="tx2"/>
                          </a:solidFill>
                        </a:rPr>
                        <a:t>Refer Credit Policy and authority matrix (DOP) and comment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70864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tx2"/>
                          </a:solidFill>
                          <a:latin typeface="+mn-lt"/>
                          <a:ea typeface="+mn-ea"/>
                          <a:cs typeface="Times New Roman" pitchFamily="18" charset="0"/>
                        </a:rPr>
                        <a:t>Disbursement without complying with terms and conditions</a:t>
                      </a:r>
                      <a:endParaRPr lang="en-US" sz="2000" b="1" kern="1200" baseline="0" dirty="0">
                        <a:solidFill>
                          <a:schemeClr val="tx2"/>
                        </a:solidFill>
                        <a:latin typeface="+mn-lt"/>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dirty="0">
                          <a:solidFill>
                            <a:schemeClr val="tx2"/>
                          </a:solidFill>
                        </a:rPr>
                        <a:t>Refer terms and conditions and moratorium period given if any for compliance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r h="708647">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000" b="1" kern="1200" dirty="0">
                          <a:solidFill>
                            <a:schemeClr val="tx2"/>
                          </a:solidFill>
                          <a:latin typeface="+mn-lt"/>
                          <a:ea typeface="+mn-ea"/>
                          <a:cs typeface="Times New Roman" pitchFamily="18" charset="0"/>
                        </a:rPr>
                        <a:t>Acceptance and compliance with Sanction letter &amp; Disbursement without executing loan documents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dirty="0">
                          <a:solidFill>
                            <a:schemeClr val="tx2"/>
                          </a:solidFill>
                        </a:rPr>
                        <a:t>Signatures of the borrower</a:t>
                      </a:r>
                      <a:r>
                        <a:rPr lang="en-US" sz="2000" b="1" baseline="0" dirty="0">
                          <a:solidFill>
                            <a:schemeClr val="tx2"/>
                          </a:solidFill>
                        </a:rPr>
                        <a:t> / co-borrower and guarantor required</a:t>
                      </a:r>
                    </a:p>
                    <a:p>
                      <a:pPr marL="0" indent="0" algn="just">
                        <a:buNone/>
                      </a:pPr>
                      <a:r>
                        <a:rPr lang="en-US" sz="2000" b="1" dirty="0">
                          <a:solidFill>
                            <a:schemeClr val="tx2"/>
                          </a:solidFill>
                        </a:rPr>
                        <a:t>Partially filled up / documents executed</a:t>
                      </a:r>
                      <a:r>
                        <a:rPr lang="en-US" sz="2000" b="1" baseline="0" dirty="0">
                          <a:solidFill>
                            <a:schemeClr val="tx2"/>
                          </a:solidFill>
                        </a:rPr>
                        <a:t> blank / LAD / SC/BC</a:t>
                      </a:r>
                      <a:endParaRPr lang="en-US"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5"/>
                  </a:ext>
                </a:extLst>
              </a:tr>
              <a:tr h="708647">
                <a:tc>
                  <a:txBody>
                    <a:bodyPr/>
                    <a:lstStyle/>
                    <a:p>
                      <a:pPr lvl="0" algn="just"/>
                      <a:r>
                        <a:rPr lang="en-US" sz="2000" b="1" kern="1200" dirty="0">
                          <a:solidFill>
                            <a:schemeClr val="tx2"/>
                          </a:solidFill>
                          <a:latin typeface="+mn-lt"/>
                          <a:ea typeface="+mn-ea"/>
                          <a:cs typeface="Times New Roman" pitchFamily="18" charset="0"/>
                        </a:rPr>
                        <a:t>loans to companies</a:t>
                      </a:r>
                    </a:p>
                    <a:p>
                      <a:pPr lvl="0" algn="just"/>
                      <a:r>
                        <a:rPr lang="en-US" sz="2000" b="1" kern="1200" dirty="0">
                          <a:solidFill>
                            <a:schemeClr val="tx2"/>
                          </a:solidFill>
                          <a:latin typeface="+mn-lt"/>
                          <a:ea typeface="+mn-ea"/>
                          <a:cs typeface="Times New Roman" pitchFamily="18" charset="0"/>
                        </a:rPr>
                        <a:t>for buy-back of shares/securities?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indent="0" algn="just">
                        <a:buNone/>
                      </a:pPr>
                      <a:r>
                        <a:rPr lang="en-US" sz="2000" b="1" dirty="0">
                          <a:solidFill>
                            <a:schemeClr val="tx2"/>
                          </a:solidFill>
                        </a:rPr>
                        <a:t>Enquire with management, check the sample selected and verify end use of funds by borrower and comment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6"/>
                  </a:ext>
                </a:extLst>
              </a:tr>
            </a:tbl>
          </a:graphicData>
        </a:graphic>
      </p:graphicFrame>
      <p:sp>
        <p:nvSpPr>
          <p:cNvPr id="5" name="Slide Number Placeholder 4"/>
          <p:cNvSpPr>
            <a:spLocks noGrp="1"/>
          </p:cNvSpPr>
          <p:nvPr>
            <p:ph type="sldNum" sz="quarter" idx="12"/>
          </p:nvPr>
        </p:nvSpPr>
        <p:spPr/>
        <p:txBody>
          <a:bodyPr/>
          <a:lstStyle/>
          <a:p>
            <a:fld id="{ECDB6800-F8DA-4E50-8022-C1993CDE2A23}" type="slidenum">
              <a:rPr lang="en-IN" smtClean="0"/>
              <a:pPr/>
              <a:t>60</a:t>
            </a:fld>
            <a:endParaRPr lang="en-IN"/>
          </a:p>
        </p:txBody>
      </p:sp>
      <p:sp>
        <p:nvSpPr>
          <p:cNvPr id="7" name="Footer Placeholder 3">
            <a:extLst>
              <a:ext uri="{FF2B5EF4-FFF2-40B4-BE49-F238E27FC236}">
                <a16:creationId xmlns:a16="http://schemas.microsoft.com/office/drawing/2014/main" id="{670E82A1-3973-4936-BF3B-D2802E9B990D}"/>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nvPr>
        </p:nvGraphicFramePr>
        <p:xfrm>
          <a:off x="1981201" y="1052738"/>
          <a:ext cx="9115424" cy="3640504"/>
        </p:xfrm>
        <a:graphic>
          <a:graphicData uri="http://schemas.openxmlformats.org/drawingml/2006/table">
            <a:tbl>
              <a:tblPr firstRow="1" bandRow="1">
                <a:tableStyleId>{5C22544A-7EE6-4342-B048-85BDC9FD1C3A}</a:tableStyleId>
              </a:tblPr>
              <a:tblGrid>
                <a:gridCol w="3899044">
                  <a:extLst>
                    <a:ext uri="{9D8B030D-6E8A-4147-A177-3AD203B41FA5}">
                      <a16:colId xmlns:a16="http://schemas.microsoft.com/office/drawing/2014/main" val="20000"/>
                    </a:ext>
                  </a:extLst>
                </a:gridCol>
                <a:gridCol w="5216380">
                  <a:extLst>
                    <a:ext uri="{9D8B030D-6E8A-4147-A177-3AD203B41FA5}">
                      <a16:colId xmlns:a16="http://schemas.microsoft.com/office/drawing/2014/main" val="20001"/>
                    </a:ext>
                  </a:extLst>
                </a:gridCol>
              </a:tblGrid>
              <a:tr h="410565">
                <a:tc>
                  <a:txBody>
                    <a:bodyPr/>
                    <a:lstStyle/>
                    <a:p>
                      <a:pPr algn="ctr"/>
                      <a:r>
                        <a:rPr lang="en-US" sz="2000" b="1" dirty="0">
                          <a:solidFill>
                            <a:schemeClr val="tx2"/>
                          </a:solidFill>
                          <a:latin typeface="+mn-lt"/>
                        </a:rPr>
                        <a:t>Particulars</a:t>
                      </a:r>
                      <a:endParaRPr lang="en-IN" sz="2000" b="1"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latin typeface="+mn-lt"/>
                        </a:rPr>
                        <a:t>Check Points</a:t>
                      </a:r>
                      <a:endParaRPr lang="en-IN" sz="2000" b="1"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dirty="0">
                          <a:solidFill>
                            <a:schemeClr val="tx2"/>
                          </a:solidFill>
                          <a:latin typeface="+mn-lt"/>
                        </a:rPr>
                        <a:t>5.</a:t>
                      </a:r>
                      <a:r>
                        <a:rPr lang="en-US" sz="2000" b="1" baseline="0" dirty="0">
                          <a:solidFill>
                            <a:schemeClr val="tx2"/>
                          </a:solidFill>
                          <a:latin typeface="+mn-lt"/>
                        </a:rPr>
                        <a:t> Advances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380345">
                <a:tc gridSpan="2">
                  <a:txBody>
                    <a:bodyPr/>
                    <a:lstStyle/>
                    <a:p>
                      <a:pPr lvl="0" algn="just"/>
                      <a:r>
                        <a:rPr lang="en-US" sz="2000" b="1" kern="1200" baseline="0" dirty="0">
                          <a:solidFill>
                            <a:schemeClr val="tx2"/>
                          </a:solidFill>
                          <a:latin typeface="+mn-lt"/>
                          <a:ea typeface="+mn-ea"/>
                          <a:cs typeface="Times New Roman" pitchFamily="18" charset="0"/>
                        </a:rPr>
                        <a:t>Documentation (3/3)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342900" indent="-342900" algn="just">
                        <a:buAutoNum type="arabicPeriod"/>
                      </a:pPr>
                      <a:endParaRPr lang="en-US"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2"/>
                  </a:ext>
                </a:extLst>
              </a:tr>
              <a:tr h="70864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tx2"/>
                          </a:solidFill>
                          <a:latin typeface="+mn-lt"/>
                          <a:ea typeface="+mn-ea"/>
                          <a:cs typeface="Times New Roman" pitchFamily="18" charset="0"/>
                        </a:rPr>
                        <a:t>Without execution of necessary documentation</a:t>
                      </a:r>
                      <a:endParaRPr lang="en-US" sz="2000" b="1" kern="1200" baseline="0" dirty="0">
                        <a:solidFill>
                          <a:schemeClr val="tx2"/>
                        </a:solidFill>
                        <a:latin typeface="+mn-lt"/>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dirty="0">
                          <a:solidFill>
                            <a:schemeClr val="tx2"/>
                          </a:solidFill>
                          <a:latin typeface="+mn-lt"/>
                        </a:rPr>
                        <a:t>Verify loan documents for sample selected and comment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708647">
                <a:tc>
                  <a:txBody>
                    <a:bodyPr/>
                    <a:lstStyle/>
                    <a:p>
                      <a:pPr lvl="0" algn="just"/>
                      <a:r>
                        <a:rPr lang="en-US" sz="2000" b="1" kern="1200" baseline="0" dirty="0">
                          <a:solidFill>
                            <a:schemeClr val="tx2"/>
                          </a:solidFill>
                          <a:latin typeface="+mn-lt"/>
                          <a:ea typeface="+mn-ea"/>
                          <a:cs typeface="Times New Roman" pitchFamily="18" charset="0"/>
                        </a:rPr>
                        <a:t>Deficiencies - non-registration of charges, non-obtaining of guarantees,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baseline="0" dirty="0">
                          <a:solidFill>
                            <a:schemeClr val="tx2"/>
                          </a:solidFill>
                          <a:latin typeface="+mn-lt"/>
                        </a:rPr>
                        <a:t>SERSAI / ROC-MCA Charge/Society Charge for housing loan / Charge on land in case of Agri Loans </a:t>
                      </a:r>
                      <a:r>
                        <a:rPr lang="en-US" sz="2000" b="1" baseline="0" dirty="0" err="1">
                          <a:solidFill>
                            <a:schemeClr val="tx2"/>
                          </a:solidFill>
                          <a:latin typeface="+mn-lt"/>
                        </a:rPr>
                        <a:t>etc</a:t>
                      </a:r>
                      <a:endParaRPr lang="en-US" sz="2000" b="1" baseline="0"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r h="708647">
                <a:tc>
                  <a:txBody>
                    <a:bodyPr/>
                    <a:lstStyle/>
                    <a:p>
                      <a:pPr lvl="0" algn="just"/>
                      <a:r>
                        <a:rPr lang="en-US" sz="2000" b="1" baseline="0" dirty="0">
                          <a:solidFill>
                            <a:schemeClr val="tx2"/>
                          </a:solidFill>
                          <a:latin typeface="+mn-lt"/>
                          <a:ea typeface="Verdana" pitchFamily="34" charset="0"/>
                          <a:cs typeface="Verdana" pitchFamily="34" charset="0"/>
                        </a:rPr>
                        <a:t>Loan against deposits granted without marking a lien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baseline="0" dirty="0">
                          <a:solidFill>
                            <a:schemeClr val="tx2"/>
                          </a:solidFill>
                          <a:latin typeface="+mn-lt"/>
                        </a:rPr>
                        <a:t>Lien marking physically and in system</a:t>
                      </a: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2000" b="1" baseline="0" dirty="0">
                          <a:solidFill>
                            <a:schemeClr val="tx2"/>
                          </a:solidFill>
                          <a:latin typeface="+mn-lt"/>
                        </a:rPr>
                        <a:t>System of renewal of such FDRs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6"/>
                  </a:ext>
                </a:extLst>
              </a:tr>
            </a:tbl>
          </a:graphicData>
        </a:graphic>
      </p:graphicFrame>
      <p:sp>
        <p:nvSpPr>
          <p:cNvPr id="5" name="Slide Number Placeholder 4"/>
          <p:cNvSpPr>
            <a:spLocks noGrp="1"/>
          </p:cNvSpPr>
          <p:nvPr>
            <p:ph type="sldNum" sz="quarter" idx="12"/>
          </p:nvPr>
        </p:nvSpPr>
        <p:spPr/>
        <p:txBody>
          <a:bodyPr/>
          <a:lstStyle/>
          <a:p>
            <a:fld id="{ECDB6800-F8DA-4E50-8022-C1993CDE2A23}" type="slidenum">
              <a:rPr lang="en-IN" smtClean="0"/>
              <a:pPr/>
              <a:t>61</a:t>
            </a:fld>
            <a:endParaRPr lang="en-IN"/>
          </a:p>
        </p:txBody>
      </p:sp>
      <p:sp>
        <p:nvSpPr>
          <p:cNvPr id="7" name="Footer Placeholder 3">
            <a:extLst>
              <a:ext uri="{FF2B5EF4-FFF2-40B4-BE49-F238E27FC236}">
                <a16:creationId xmlns:a16="http://schemas.microsoft.com/office/drawing/2014/main" id="{6DB3BCB8-CB49-4449-AE61-192FE27A7751}"/>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nvPr>
        </p:nvGraphicFramePr>
        <p:xfrm>
          <a:off x="1981200" y="1052738"/>
          <a:ext cx="9678987" cy="5545530"/>
        </p:xfrm>
        <a:graphic>
          <a:graphicData uri="http://schemas.openxmlformats.org/drawingml/2006/table">
            <a:tbl>
              <a:tblPr firstRow="1" bandRow="1">
                <a:tableStyleId>{5C22544A-7EE6-4342-B048-85BDC9FD1C3A}</a:tableStyleId>
              </a:tblPr>
              <a:tblGrid>
                <a:gridCol w="4140103">
                  <a:extLst>
                    <a:ext uri="{9D8B030D-6E8A-4147-A177-3AD203B41FA5}">
                      <a16:colId xmlns:a16="http://schemas.microsoft.com/office/drawing/2014/main" val="20000"/>
                    </a:ext>
                  </a:extLst>
                </a:gridCol>
                <a:gridCol w="5538884">
                  <a:extLst>
                    <a:ext uri="{9D8B030D-6E8A-4147-A177-3AD203B41FA5}">
                      <a16:colId xmlns:a16="http://schemas.microsoft.com/office/drawing/2014/main" val="20001"/>
                    </a:ext>
                  </a:extLst>
                </a:gridCol>
              </a:tblGrid>
              <a:tr h="410565">
                <a:tc>
                  <a:txBody>
                    <a:bodyPr/>
                    <a:lstStyle/>
                    <a:p>
                      <a:pPr algn="ctr"/>
                      <a:r>
                        <a:rPr lang="en-US" sz="2000" b="1" dirty="0">
                          <a:solidFill>
                            <a:schemeClr val="tx2"/>
                          </a:solidFill>
                          <a:latin typeface="+mn-lt"/>
                        </a:rPr>
                        <a:t>Particulars</a:t>
                      </a:r>
                      <a:endParaRPr lang="en-IN" sz="2000" b="1"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latin typeface="+mn-lt"/>
                        </a:rPr>
                        <a:t>Check Points</a:t>
                      </a:r>
                      <a:endParaRPr lang="en-IN" sz="2000" b="1"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dirty="0">
                          <a:solidFill>
                            <a:schemeClr val="tx2"/>
                          </a:solidFill>
                          <a:latin typeface="+mn-lt"/>
                        </a:rPr>
                        <a:t>5.</a:t>
                      </a:r>
                      <a:r>
                        <a:rPr lang="en-US" sz="2000" b="1" baseline="0" dirty="0">
                          <a:solidFill>
                            <a:schemeClr val="tx2"/>
                          </a:solidFill>
                          <a:latin typeface="+mn-lt"/>
                        </a:rPr>
                        <a:t> Advances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380345">
                <a:tc gridSpan="2">
                  <a:txBody>
                    <a:bodyPr/>
                    <a:lstStyle/>
                    <a:p>
                      <a:r>
                        <a:rPr lang="en-US" sz="2000" b="1" baseline="0" dirty="0">
                          <a:solidFill>
                            <a:schemeClr val="tx2"/>
                          </a:solidFill>
                          <a:latin typeface="+mn-lt"/>
                        </a:rPr>
                        <a:t>Review / Monitoring / Supervision (10/10)</a:t>
                      </a:r>
                      <a:endParaRPr lang="en-IN" sz="2000" b="1" baseline="0"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342900" indent="-342900" algn="just">
                        <a:buAutoNum type="arabicPeriod"/>
                      </a:pPr>
                      <a:endParaRPr lang="en-US"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2"/>
                  </a:ext>
                </a:extLst>
              </a:tr>
              <a:tr h="70864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baseline="0" dirty="0">
                          <a:solidFill>
                            <a:schemeClr val="tx2"/>
                          </a:solidFill>
                          <a:latin typeface="+mn-lt"/>
                          <a:ea typeface="Verdana" pitchFamily="34" charset="0"/>
                          <a:cs typeface="Verdana" pitchFamily="34" charset="0"/>
                        </a:rPr>
                        <a:t>Periodic Review / Balance Confirmation / Letter of Acknowledgement of Debts</a:t>
                      </a:r>
                      <a:endParaRPr lang="en-US" sz="2000" b="1" kern="1200" baseline="0" dirty="0">
                        <a:solidFill>
                          <a:schemeClr val="tx2"/>
                        </a:solidFill>
                        <a:latin typeface="+mn-lt"/>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baseline="0" dirty="0">
                          <a:solidFill>
                            <a:schemeClr val="tx2"/>
                          </a:solidFill>
                          <a:latin typeface="+mn-lt"/>
                        </a:rPr>
                        <a:t>Blank undated LAD / BC / SC</a:t>
                      </a:r>
                    </a:p>
                    <a:p>
                      <a:pPr marL="0" indent="0" algn="just">
                        <a:buNone/>
                      </a:pPr>
                      <a:r>
                        <a:rPr lang="en-US" sz="2000" b="1" baseline="0" dirty="0">
                          <a:solidFill>
                            <a:schemeClr val="tx2"/>
                          </a:solidFill>
                          <a:latin typeface="+mn-lt"/>
                        </a:rPr>
                        <a:t>LAD to be obtained as per HO Policy</a:t>
                      </a:r>
                      <a:endParaRPr lang="en-US" sz="2000" b="1"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708647">
                <a:tc>
                  <a:txBody>
                    <a:bodyPr/>
                    <a:lstStyle/>
                    <a:p>
                      <a:pPr lvl="0" algn="just"/>
                      <a:r>
                        <a:rPr lang="en-US" sz="2000" b="1" baseline="0" dirty="0">
                          <a:solidFill>
                            <a:schemeClr val="tx2"/>
                          </a:solidFill>
                          <a:latin typeface="+mn-lt"/>
                          <a:ea typeface="Verdana" pitchFamily="34" charset="0"/>
                          <a:cs typeface="Verdana" pitchFamily="34" charset="0"/>
                        </a:rPr>
                        <a:t>Scrutiny of Stock &amp; Book Debts Statements / Other Financial Statements</a:t>
                      </a:r>
                      <a:endParaRPr lang="en-US" sz="2000" b="1" kern="1200" baseline="0" dirty="0">
                        <a:solidFill>
                          <a:schemeClr val="tx2"/>
                        </a:solidFill>
                        <a:latin typeface="+mn-lt"/>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dirty="0">
                          <a:solidFill>
                            <a:schemeClr val="tx2"/>
                          </a:solidFill>
                          <a:latin typeface="+mn-lt"/>
                        </a:rPr>
                        <a:t>Review system of calculation of</a:t>
                      </a:r>
                      <a:r>
                        <a:rPr lang="en-US" sz="2000" b="1" baseline="0" dirty="0">
                          <a:solidFill>
                            <a:schemeClr val="tx2"/>
                          </a:solidFill>
                          <a:latin typeface="+mn-lt"/>
                        </a:rPr>
                        <a:t> Drawing Power vis-à-vis financials</a:t>
                      </a:r>
                    </a:p>
                    <a:p>
                      <a:pPr marL="0" indent="0" algn="just">
                        <a:buNone/>
                      </a:pPr>
                      <a:r>
                        <a:rPr lang="en-US" sz="2000" b="1" baseline="0" dirty="0">
                          <a:solidFill>
                            <a:schemeClr val="tx2"/>
                          </a:solidFill>
                          <a:latin typeface="+mn-lt"/>
                        </a:rPr>
                        <a:t>Maintain test data records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r h="34382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baseline="0" dirty="0">
                          <a:solidFill>
                            <a:schemeClr val="tx2"/>
                          </a:solidFill>
                          <a:latin typeface="+mn-lt"/>
                          <a:ea typeface="Verdana" pitchFamily="34" charset="0"/>
                          <a:cs typeface="Verdana" pitchFamily="34" charset="0"/>
                        </a:rPr>
                        <a:t>Stock Audit Reports</a:t>
                      </a:r>
                      <a:r>
                        <a:rPr lang="en-IN" sz="2000" b="1" baseline="0" dirty="0">
                          <a:solidFill>
                            <a:schemeClr val="tx2"/>
                          </a:solidFill>
                          <a:latin typeface="+mn-lt"/>
                          <a:ea typeface="Verdana" pitchFamily="34" charset="0"/>
                          <a:cs typeface="Verdana" pitchFamily="34" charset="0"/>
                        </a:rPr>
                        <a:t> / Compliance</a:t>
                      </a:r>
                      <a:endParaRPr lang="en-US" sz="2000" b="1" kern="1200" baseline="0" dirty="0">
                        <a:solidFill>
                          <a:schemeClr val="tx2"/>
                        </a:solidFill>
                        <a:latin typeface="+mn-lt"/>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1800" b="1" dirty="0">
                          <a:solidFill>
                            <a:schemeClr val="tx2"/>
                          </a:solidFill>
                          <a:latin typeface="+mn-lt"/>
                        </a:rPr>
                        <a:t>Review stock audit reports on sample basis with special thrust on adverse comments</a:t>
                      </a:r>
                      <a:endParaRPr lang="en-US" dirty="0">
                        <a:solidFill>
                          <a:schemeClr val="tx1">
                            <a:lumMod val="9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5"/>
                  </a:ext>
                </a:extLst>
              </a:tr>
              <a:tr h="708647">
                <a:tc>
                  <a:txBody>
                    <a:bodyPr/>
                    <a:lstStyle/>
                    <a:p>
                      <a:pPr marL="0" lvl="0" algn="just" defTabSz="457200" rtl="0" eaLnBrk="1" latinLnBrk="0" hangingPunct="1"/>
                      <a:r>
                        <a:rPr lang="en-US" sz="2000" b="1" kern="1200" dirty="0">
                          <a:solidFill>
                            <a:schemeClr val="tx2"/>
                          </a:solidFill>
                          <a:latin typeface="+mn-lt"/>
                          <a:ea typeface="+mn-ea"/>
                          <a:cs typeface="Times New Roman" pitchFamily="18" charset="0"/>
                        </a:rPr>
                        <a:t>Deficiencies - in value of securities &amp; inspection thereof, frequent overdrawing beyond limits, inadequate insurance coverage,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indent="0" algn="just">
                        <a:buNone/>
                      </a:pPr>
                      <a:r>
                        <a:rPr lang="en-US" sz="2000" b="1" baseline="0" dirty="0">
                          <a:solidFill>
                            <a:schemeClr val="tx2"/>
                          </a:solidFill>
                          <a:latin typeface="+mn-lt"/>
                        </a:rPr>
                        <a:t>For sample selected, verify and comment about current and previous valuation of security / inspection etc. and comment. Also verify the value mentioned in Insurance Policy with valuation report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6"/>
                  </a:ext>
                </a:extLst>
              </a:tr>
            </a:tbl>
          </a:graphicData>
        </a:graphic>
      </p:graphicFrame>
      <p:sp>
        <p:nvSpPr>
          <p:cNvPr id="5" name="Slide Number Placeholder 4"/>
          <p:cNvSpPr>
            <a:spLocks noGrp="1"/>
          </p:cNvSpPr>
          <p:nvPr>
            <p:ph type="sldNum" sz="quarter" idx="12"/>
          </p:nvPr>
        </p:nvSpPr>
        <p:spPr/>
        <p:txBody>
          <a:bodyPr/>
          <a:lstStyle/>
          <a:p>
            <a:fld id="{ECDB6800-F8DA-4E50-8022-C1993CDE2A23}" type="slidenum">
              <a:rPr lang="en-IN" smtClean="0"/>
              <a:pPr/>
              <a:t>62</a:t>
            </a:fld>
            <a:endParaRPr lang="en-IN"/>
          </a:p>
        </p:txBody>
      </p:sp>
      <p:sp>
        <p:nvSpPr>
          <p:cNvPr id="7" name="Footer Placeholder 3">
            <a:extLst>
              <a:ext uri="{FF2B5EF4-FFF2-40B4-BE49-F238E27FC236}">
                <a16:creationId xmlns:a16="http://schemas.microsoft.com/office/drawing/2014/main" id="{6DB3BCB8-CB49-4449-AE61-192FE27A7751}"/>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7965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nvPr>
        </p:nvGraphicFramePr>
        <p:xfrm>
          <a:off x="2209800" y="1052738"/>
          <a:ext cx="9450388" cy="5857937"/>
        </p:xfrm>
        <a:graphic>
          <a:graphicData uri="http://schemas.openxmlformats.org/drawingml/2006/table">
            <a:tbl>
              <a:tblPr firstRow="1" bandRow="1">
                <a:tableStyleId>{5C22544A-7EE6-4342-B048-85BDC9FD1C3A}</a:tableStyleId>
              </a:tblPr>
              <a:tblGrid>
                <a:gridCol w="4042322">
                  <a:extLst>
                    <a:ext uri="{9D8B030D-6E8A-4147-A177-3AD203B41FA5}">
                      <a16:colId xmlns:a16="http://schemas.microsoft.com/office/drawing/2014/main" val="20000"/>
                    </a:ext>
                  </a:extLst>
                </a:gridCol>
                <a:gridCol w="5408066">
                  <a:extLst>
                    <a:ext uri="{9D8B030D-6E8A-4147-A177-3AD203B41FA5}">
                      <a16:colId xmlns:a16="http://schemas.microsoft.com/office/drawing/2014/main" val="20001"/>
                    </a:ext>
                  </a:extLst>
                </a:gridCol>
              </a:tblGrid>
              <a:tr h="410565">
                <a:tc>
                  <a:txBody>
                    <a:bodyPr/>
                    <a:lstStyle/>
                    <a:p>
                      <a:pPr algn="ctr"/>
                      <a:r>
                        <a:rPr lang="en-US" sz="2000" b="1" dirty="0">
                          <a:solidFill>
                            <a:schemeClr val="tx2"/>
                          </a:solidFill>
                          <a:latin typeface="+mn-lt"/>
                        </a:rPr>
                        <a:t>Particulars</a:t>
                      </a:r>
                      <a:endParaRPr lang="en-IN" sz="2000" b="1"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latin typeface="+mn-lt"/>
                        </a:rPr>
                        <a:t>Check Points</a:t>
                      </a:r>
                      <a:endParaRPr lang="en-IN" sz="2000" b="1"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dirty="0">
                          <a:solidFill>
                            <a:schemeClr val="tx2"/>
                          </a:solidFill>
                          <a:latin typeface="+mn-lt"/>
                        </a:rPr>
                        <a:t>5.</a:t>
                      </a:r>
                      <a:r>
                        <a:rPr lang="en-US" sz="2000" b="1" baseline="0" dirty="0">
                          <a:solidFill>
                            <a:schemeClr val="tx2"/>
                          </a:solidFill>
                          <a:latin typeface="+mn-lt"/>
                        </a:rPr>
                        <a:t> Advances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343828">
                <a:tc gridSpan="2">
                  <a:txBody>
                    <a:bodyPr/>
                    <a:lstStyle/>
                    <a:p>
                      <a:r>
                        <a:rPr lang="en-US" sz="2000" b="1" baseline="0" dirty="0">
                          <a:solidFill>
                            <a:schemeClr val="tx2"/>
                          </a:solidFill>
                          <a:latin typeface="+mn-lt"/>
                        </a:rPr>
                        <a:t>Review / Monitoring / Supervision</a:t>
                      </a:r>
                      <a:endParaRPr lang="en-IN" sz="2000" b="1" baseline="0"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342900" indent="-342900" algn="just">
                        <a:buAutoNum type="arabicPeriod"/>
                      </a:pPr>
                      <a:endParaRPr lang="en-US"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2"/>
                  </a:ext>
                </a:extLst>
              </a:tr>
              <a:tr h="708647">
                <a:tc>
                  <a:txBody>
                    <a:bodyPr/>
                    <a:lstStyle/>
                    <a:p>
                      <a:pPr lvl="0" algn="just"/>
                      <a:r>
                        <a:rPr lang="en-US" sz="2000" b="1" baseline="0" dirty="0">
                          <a:solidFill>
                            <a:schemeClr val="tx2"/>
                          </a:solidFill>
                          <a:latin typeface="+mn-lt"/>
                          <a:ea typeface="Verdana" pitchFamily="34" charset="0"/>
                          <a:cs typeface="Verdana" pitchFamily="34" charset="0"/>
                        </a:rPr>
                        <a:t>Whether the branch has any red-flagged account? any deviations were observed related to compliance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indent="0" algn="just">
                        <a:buNone/>
                      </a:pPr>
                      <a:r>
                        <a:rPr lang="en-US" sz="2000" b="1" dirty="0">
                          <a:solidFill>
                            <a:schemeClr val="tx2"/>
                          </a:solidFill>
                          <a:latin typeface="+mn-lt"/>
                        </a:rPr>
                        <a:t>List to be obtained from branch / MIS</a:t>
                      </a:r>
                    </a:p>
                    <a:p>
                      <a:pPr marL="0" indent="0" algn="just">
                        <a:buNone/>
                      </a:pPr>
                      <a:r>
                        <a:rPr lang="en-US" sz="2000" b="1" dirty="0">
                          <a:solidFill>
                            <a:schemeClr val="tx2"/>
                          </a:solidFill>
                          <a:latin typeface="+mn-lt"/>
                        </a:rPr>
                        <a:t>Verify and comment about red-flagged accounts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708647">
                <a:tc>
                  <a:txBody>
                    <a:bodyPr/>
                    <a:lstStyle/>
                    <a:p>
                      <a:pPr marL="0" lvl="0" indent="0" algn="just">
                        <a:spcBef>
                          <a:spcPct val="10000"/>
                        </a:spcBef>
                        <a:buSzPct val="90000"/>
                      </a:pPr>
                      <a:r>
                        <a:rPr lang="en-US" sz="2000" b="1" kern="1200" dirty="0">
                          <a:solidFill>
                            <a:schemeClr val="tx2"/>
                          </a:solidFill>
                          <a:latin typeface="+mn-lt"/>
                          <a:ea typeface="+mn-ea"/>
                          <a:cs typeface="Times New Roman" pitchFamily="18" charset="0"/>
                        </a:rPr>
                        <a:t>adverse features considered significant in top 5 standard large advances and which need management's attention.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indent="0" algn="just">
                        <a:buNone/>
                      </a:pPr>
                      <a:r>
                        <a:rPr lang="en-US" sz="2000" b="1" dirty="0">
                          <a:solidFill>
                            <a:schemeClr val="tx2"/>
                          </a:solidFill>
                          <a:latin typeface="+mn-lt"/>
                        </a:rPr>
                        <a:t>List of top 5 standard account (exposure / outstanding as on 31.03.2021) </a:t>
                      </a:r>
                    </a:p>
                    <a:p>
                      <a:pPr marL="0" indent="0" algn="just">
                        <a:buNone/>
                      </a:pPr>
                      <a:r>
                        <a:rPr lang="en-US" sz="2000" b="1" dirty="0">
                          <a:solidFill>
                            <a:schemeClr val="tx2"/>
                          </a:solidFill>
                          <a:latin typeface="+mn-lt"/>
                        </a:rPr>
                        <a:t>Verify annexure to LFAR and comment about adverse features, if any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r h="708647">
                <a:tc>
                  <a:txBody>
                    <a:bodyPr/>
                    <a:lstStyle/>
                    <a:p>
                      <a:pPr marL="0" lvl="0" indent="0" algn="just">
                        <a:spcBef>
                          <a:spcPct val="10000"/>
                        </a:spcBef>
                        <a:buSzPct val="90000"/>
                      </a:pPr>
                      <a:r>
                        <a:rPr lang="en-US" sz="2000" b="1" kern="1200" dirty="0">
                          <a:solidFill>
                            <a:schemeClr val="tx2"/>
                          </a:solidFill>
                          <a:latin typeface="+mn-lt"/>
                          <a:ea typeface="+mn-ea"/>
                          <a:cs typeface="Times New Roman" pitchFamily="18" charset="0"/>
                        </a:rPr>
                        <a:t>leasing finance activities, Compliance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dirty="0">
                          <a:solidFill>
                            <a:schemeClr val="tx2"/>
                          </a:solidFill>
                          <a:latin typeface="+mn-lt"/>
                        </a:rPr>
                        <a:t>Obtain list, verify the sample and comment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5"/>
                  </a:ext>
                </a:extLst>
              </a:tr>
              <a:tr h="708647">
                <a:tc>
                  <a:txBody>
                    <a:bodyPr/>
                    <a:lstStyle/>
                    <a:p>
                      <a:pPr marL="0" lvl="0" indent="0" algn="just">
                        <a:spcBef>
                          <a:spcPct val="10000"/>
                        </a:spcBef>
                        <a:buSzPct val="90000"/>
                      </a:pPr>
                      <a:r>
                        <a:rPr lang="en-US" sz="2000" b="1" kern="1200" dirty="0">
                          <a:solidFill>
                            <a:schemeClr val="tx2"/>
                          </a:solidFill>
                          <a:latin typeface="+mn-lt"/>
                          <a:ea typeface="+mn-ea"/>
                          <a:cs typeface="Times New Roman" pitchFamily="18" charset="0"/>
                        </a:rPr>
                        <a:t>Advance to non- corporate entities (limits fixed by banks) branch has not obtained the duly audited accounts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dirty="0">
                          <a:solidFill>
                            <a:schemeClr val="tx2"/>
                          </a:solidFill>
                          <a:latin typeface="+mn-lt"/>
                        </a:rPr>
                        <a:t>Obtain HO  circular for limit of 10/25 Lakh</a:t>
                      </a:r>
                    </a:p>
                    <a:p>
                      <a:pPr marL="0" indent="0" algn="just">
                        <a:buNone/>
                      </a:pPr>
                      <a:r>
                        <a:rPr lang="en-US" sz="2000" b="1" dirty="0">
                          <a:solidFill>
                            <a:schemeClr val="tx2"/>
                          </a:solidFill>
                          <a:latin typeface="+mn-lt"/>
                        </a:rPr>
                        <a:t>Verify whether Audited Financial Statement </a:t>
                      </a:r>
                      <a:r>
                        <a:rPr lang="en-US" sz="2000" b="1" dirty="0" err="1">
                          <a:solidFill>
                            <a:schemeClr val="tx2"/>
                          </a:solidFill>
                          <a:latin typeface="+mn-lt"/>
                        </a:rPr>
                        <a:t>obtianed</a:t>
                      </a:r>
                      <a:r>
                        <a:rPr lang="en-US" sz="2000" b="1" dirty="0">
                          <a:solidFill>
                            <a:schemeClr val="tx2"/>
                          </a:solidFill>
                          <a:latin typeface="+mn-lt"/>
                        </a:rPr>
                        <a:t> for 31.03.2020 and comment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252080520"/>
                  </a:ext>
                </a:extLst>
              </a:tr>
            </a:tbl>
          </a:graphicData>
        </a:graphic>
      </p:graphicFrame>
      <p:sp>
        <p:nvSpPr>
          <p:cNvPr id="5" name="Slide Number Placeholder 4"/>
          <p:cNvSpPr>
            <a:spLocks noGrp="1"/>
          </p:cNvSpPr>
          <p:nvPr>
            <p:ph type="sldNum" sz="quarter" idx="12"/>
          </p:nvPr>
        </p:nvSpPr>
        <p:spPr/>
        <p:txBody>
          <a:bodyPr/>
          <a:lstStyle/>
          <a:p>
            <a:fld id="{ECDB6800-F8DA-4E50-8022-C1993CDE2A23}" type="slidenum">
              <a:rPr lang="en-IN" smtClean="0"/>
              <a:pPr/>
              <a:t>63</a:t>
            </a:fld>
            <a:endParaRPr lang="en-IN"/>
          </a:p>
        </p:txBody>
      </p:sp>
      <p:sp>
        <p:nvSpPr>
          <p:cNvPr id="7" name="Footer Placeholder 3">
            <a:extLst>
              <a:ext uri="{FF2B5EF4-FFF2-40B4-BE49-F238E27FC236}">
                <a16:creationId xmlns:a16="http://schemas.microsoft.com/office/drawing/2014/main" id="{5A3C493B-D9B6-4A47-92F8-BBB7D1CDE94E}"/>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nvPr>
        </p:nvGraphicFramePr>
        <p:xfrm>
          <a:off x="2209800" y="1052738"/>
          <a:ext cx="9450388" cy="5667450"/>
        </p:xfrm>
        <a:graphic>
          <a:graphicData uri="http://schemas.openxmlformats.org/drawingml/2006/table">
            <a:tbl>
              <a:tblPr firstRow="1" bandRow="1">
                <a:tableStyleId>{5C22544A-7EE6-4342-B048-85BDC9FD1C3A}</a:tableStyleId>
              </a:tblPr>
              <a:tblGrid>
                <a:gridCol w="4042322">
                  <a:extLst>
                    <a:ext uri="{9D8B030D-6E8A-4147-A177-3AD203B41FA5}">
                      <a16:colId xmlns:a16="http://schemas.microsoft.com/office/drawing/2014/main" val="20000"/>
                    </a:ext>
                  </a:extLst>
                </a:gridCol>
                <a:gridCol w="5408066">
                  <a:extLst>
                    <a:ext uri="{9D8B030D-6E8A-4147-A177-3AD203B41FA5}">
                      <a16:colId xmlns:a16="http://schemas.microsoft.com/office/drawing/2014/main" val="20001"/>
                    </a:ext>
                  </a:extLst>
                </a:gridCol>
              </a:tblGrid>
              <a:tr h="410565">
                <a:tc>
                  <a:txBody>
                    <a:bodyPr/>
                    <a:lstStyle/>
                    <a:p>
                      <a:pPr algn="ctr"/>
                      <a:r>
                        <a:rPr lang="en-US" sz="2000" b="1" dirty="0">
                          <a:solidFill>
                            <a:schemeClr val="tx2"/>
                          </a:solidFill>
                          <a:latin typeface="+mn-lt"/>
                        </a:rPr>
                        <a:t>Particulars</a:t>
                      </a:r>
                      <a:endParaRPr lang="en-IN" sz="2000" b="1"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latin typeface="+mn-lt"/>
                        </a:rPr>
                        <a:t>Check Points</a:t>
                      </a:r>
                      <a:endParaRPr lang="en-IN" sz="2000" b="1"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dirty="0">
                          <a:solidFill>
                            <a:schemeClr val="tx2"/>
                          </a:solidFill>
                          <a:latin typeface="+mn-lt"/>
                        </a:rPr>
                        <a:t>5.</a:t>
                      </a:r>
                      <a:r>
                        <a:rPr lang="en-US" sz="2000" b="1" baseline="0" dirty="0">
                          <a:solidFill>
                            <a:schemeClr val="tx2"/>
                          </a:solidFill>
                          <a:latin typeface="+mn-lt"/>
                        </a:rPr>
                        <a:t> Advances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343828">
                <a:tc gridSpan="2">
                  <a:txBody>
                    <a:bodyPr/>
                    <a:lstStyle/>
                    <a:p>
                      <a:r>
                        <a:rPr lang="en-US" sz="2000" b="1" baseline="0" dirty="0">
                          <a:solidFill>
                            <a:schemeClr val="tx2"/>
                          </a:solidFill>
                          <a:latin typeface="+mn-lt"/>
                        </a:rPr>
                        <a:t>Review / Monitoring / Supervision</a:t>
                      </a:r>
                      <a:endParaRPr lang="en-IN" sz="2000" b="1" baseline="0"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342900" indent="-342900" algn="just">
                        <a:buAutoNum type="arabicPeriod"/>
                      </a:pPr>
                      <a:endParaRPr lang="en-US"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2"/>
                  </a:ext>
                </a:extLst>
              </a:tr>
              <a:tr h="708647">
                <a:tc>
                  <a:txBody>
                    <a:bodyPr/>
                    <a:lstStyle/>
                    <a:p>
                      <a:pPr lvl="0" algn="just"/>
                      <a:r>
                        <a:rPr lang="en-US" sz="2000" b="1" baseline="0" dirty="0">
                          <a:solidFill>
                            <a:schemeClr val="tx2"/>
                          </a:solidFill>
                          <a:latin typeface="+mn-lt"/>
                          <a:ea typeface="Verdana" pitchFamily="34" charset="0"/>
                          <a:cs typeface="Verdana" pitchFamily="34" charset="0"/>
                        </a:rPr>
                        <a:t>due diligence report of advances under consortium and multiple banking arrangements. Give the list of accounts non compliance.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indent="0" algn="just">
                        <a:buNone/>
                      </a:pPr>
                      <a:r>
                        <a:rPr lang="en-US" sz="2000" b="1" dirty="0">
                          <a:solidFill>
                            <a:schemeClr val="tx2"/>
                          </a:solidFill>
                          <a:latin typeface="+mn-lt"/>
                        </a:rPr>
                        <a:t>Obtain list of Consortium/ MB account</a:t>
                      </a:r>
                    </a:p>
                    <a:p>
                      <a:pPr marL="0" indent="0" algn="just">
                        <a:buNone/>
                      </a:pPr>
                      <a:r>
                        <a:rPr lang="en-US" sz="2000" b="1" dirty="0">
                          <a:solidFill>
                            <a:schemeClr val="tx2"/>
                          </a:solidFill>
                          <a:latin typeface="+mn-lt"/>
                        </a:rPr>
                        <a:t>Verify the due diligence report of sample selected and comment</a:t>
                      </a:r>
                    </a:p>
                    <a:p>
                      <a:pPr marL="0" indent="0" algn="just">
                        <a:buNone/>
                      </a:pPr>
                      <a:r>
                        <a:rPr lang="en-US" sz="2000" b="1" dirty="0">
                          <a:solidFill>
                            <a:schemeClr val="tx2"/>
                          </a:solidFill>
                          <a:latin typeface="+mn-lt"/>
                        </a:rPr>
                        <a:t>Report cases where such report is not available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708647">
                <a:tc>
                  <a:txBody>
                    <a:bodyPr/>
                    <a:lstStyle/>
                    <a:p>
                      <a:pPr marL="0" lvl="0" indent="0" algn="just">
                        <a:spcBef>
                          <a:spcPct val="10000"/>
                        </a:spcBef>
                        <a:buSzPct val="90000"/>
                      </a:pPr>
                      <a:r>
                        <a:rPr lang="en-US" sz="2000" b="1" kern="1200" dirty="0">
                          <a:solidFill>
                            <a:schemeClr val="tx2"/>
                          </a:solidFill>
                          <a:latin typeface="+mn-lt"/>
                          <a:ea typeface="+mn-ea"/>
                          <a:cs typeface="Times New Roman" pitchFamily="18" charset="0"/>
                        </a:rPr>
                        <a:t>Inspection or physical verification of securities charged to the bank. Is there a substantial deterioration in value of security during financial year as per latest valuation report in comparison with earlier valuation report on record?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indent="0" algn="just">
                        <a:buNone/>
                      </a:pPr>
                      <a:r>
                        <a:rPr lang="en-US" sz="2000" b="1" dirty="0">
                          <a:solidFill>
                            <a:schemeClr val="tx2"/>
                          </a:solidFill>
                          <a:latin typeface="+mn-lt"/>
                        </a:rPr>
                        <a:t>Obtain policy of bank in this regard</a:t>
                      </a:r>
                    </a:p>
                    <a:p>
                      <a:pPr marL="0" indent="0" algn="just">
                        <a:buNone/>
                      </a:pPr>
                      <a:r>
                        <a:rPr lang="en-US" sz="2000" b="1" dirty="0">
                          <a:solidFill>
                            <a:schemeClr val="tx2"/>
                          </a:solidFill>
                          <a:latin typeface="+mn-lt"/>
                        </a:rPr>
                        <a:t>Verify register maintained for visits</a:t>
                      </a:r>
                    </a:p>
                    <a:p>
                      <a:pPr marL="0" indent="0" algn="just">
                        <a:buNone/>
                      </a:pPr>
                      <a:r>
                        <a:rPr lang="en-US" sz="2000" b="1" dirty="0">
                          <a:solidFill>
                            <a:schemeClr val="tx2"/>
                          </a:solidFill>
                          <a:latin typeface="+mn-lt"/>
                        </a:rPr>
                        <a:t>Verify visit report submitted by officers</a:t>
                      </a:r>
                    </a:p>
                    <a:p>
                      <a:pPr marL="0" indent="0" algn="just">
                        <a:buNone/>
                      </a:pPr>
                      <a:r>
                        <a:rPr lang="en-US" sz="2000" b="1" dirty="0">
                          <a:solidFill>
                            <a:schemeClr val="tx2"/>
                          </a:solidFill>
                          <a:latin typeface="+mn-lt"/>
                        </a:rPr>
                        <a:t>Check and comment based on sample selected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bl>
          </a:graphicData>
        </a:graphic>
      </p:graphicFrame>
      <p:sp>
        <p:nvSpPr>
          <p:cNvPr id="5" name="Slide Number Placeholder 4"/>
          <p:cNvSpPr>
            <a:spLocks noGrp="1"/>
          </p:cNvSpPr>
          <p:nvPr>
            <p:ph type="sldNum" sz="quarter" idx="12"/>
          </p:nvPr>
        </p:nvSpPr>
        <p:spPr/>
        <p:txBody>
          <a:bodyPr/>
          <a:lstStyle/>
          <a:p>
            <a:fld id="{ECDB6800-F8DA-4E50-8022-C1993CDE2A23}" type="slidenum">
              <a:rPr lang="en-IN" smtClean="0"/>
              <a:pPr/>
              <a:t>64</a:t>
            </a:fld>
            <a:endParaRPr lang="en-IN"/>
          </a:p>
        </p:txBody>
      </p:sp>
      <p:sp>
        <p:nvSpPr>
          <p:cNvPr id="7" name="Footer Placeholder 3">
            <a:extLst>
              <a:ext uri="{FF2B5EF4-FFF2-40B4-BE49-F238E27FC236}">
                <a16:creationId xmlns:a16="http://schemas.microsoft.com/office/drawing/2014/main" id="{5A3C493B-D9B6-4A47-92F8-BBB7D1CDE94E}"/>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128847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nvPr>
        </p:nvGraphicFramePr>
        <p:xfrm>
          <a:off x="2023629" y="847760"/>
          <a:ext cx="9020175" cy="5317376"/>
        </p:xfrm>
        <a:graphic>
          <a:graphicData uri="http://schemas.openxmlformats.org/drawingml/2006/table">
            <a:tbl>
              <a:tblPr firstRow="1" bandRow="1">
                <a:tableStyleId>{5C22544A-7EE6-4342-B048-85BDC9FD1C3A}</a:tableStyleId>
              </a:tblPr>
              <a:tblGrid>
                <a:gridCol w="3830551">
                  <a:extLst>
                    <a:ext uri="{9D8B030D-6E8A-4147-A177-3AD203B41FA5}">
                      <a16:colId xmlns:a16="http://schemas.microsoft.com/office/drawing/2014/main" val="20000"/>
                    </a:ext>
                  </a:extLst>
                </a:gridCol>
                <a:gridCol w="5189624">
                  <a:extLst>
                    <a:ext uri="{9D8B030D-6E8A-4147-A177-3AD203B41FA5}">
                      <a16:colId xmlns:a16="http://schemas.microsoft.com/office/drawing/2014/main" val="20001"/>
                    </a:ext>
                  </a:extLst>
                </a:gridCol>
              </a:tblGrid>
              <a:tr h="374885">
                <a:tc>
                  <a:txBody>
                    <a:bodyPr/>
                    <a:lstStyle/>
                    <a:p>
                      <a:pPr algn="ctr"/>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367021">
                <a:tc gridSpan="2">
                  <a:txBody>
                    <a:bodyPr/>
                    <a:lstStyle/>
                    <a:p>
                      <a:pPr marL="400050" indent="-400050">
                        <a:buNone/>
                      </a:pPr>
                      <a:r>
                        <a:rPr lang="en-US" sz="2000" b="1" dirty="0">
                          <a:solidFill>
                            <a:schemeClr val="tx2"/>
                          </a:solidFill>
                        </a:rPr>
                        <a:t>5.</a:t>
                      </a:r>
                      <a:r>
                        <a:rPr lang="en-US" sz="2000" b="1" baseline="0" dirty="0">
                          <a:solidFill>
                            <a:schemeClr val="tx2"/>
                          </a:solidFill>
                        </a:rPr>
                        <a:t> Advances</a:t>
                      </a: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655395">
                <a:tc gridSpan="2">
                  <a:txBody>
                    <a:bodyPr/>
                    <a:lstStyle/>
                    <a:p>
                      <a:r>
                        <a:rPr lang="en-US" sz="2000" b="1" baseline="0" dirty="0">
                          <a:solidFill>
                            <a:schemeClr val="tx2"/>
                          </a:solidFill>
                        </a:rPr>
                        <a:t>Asset Classification, Provisioning of Advances and Resolution of Stressed Assets (0/12)</a:t>
                      </a:r>
                      <a:endParaRPr lang="en-IN" sz="2000" b="1" baseline="0" dirty="0">
                        <a:solidFill>
                          <a:schemeClr val="tx2"/>
                        </a:solidFill>
                      </a:endParaRP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342900" indent="-342900" algn="just">
                        <a:buAutoNum type="arabicPeriod"/>
                      </a:pPr>
                      <a:endParaRPr lang="en-US"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2"/>
                  </a:ext>
                </a:extLst>
              </a:tr>
              <a:tr h="2105125">
                <a:tc>
                  <a:txBody>
                    <a:bodyPr/>
                    <a:lstStyle/>
                    <a:p>
                      <a:pPr lvl="0" algn="just"/>
                      <a:r>
                        <a:rPr lang="en-US" sz="2000" b="1" kern="1200" dirty="0" err="1">
                          <a:solidFill>
                            <a:schemeClr val="tx2"/>
                          </a:solidFill>
                          <a:latin typeface="+mn-lt"/>
                          <a:ea typeface="+mn-ea"/>
                          <a:cs typeface="Times New Roman" pitchFamily="18" charset="0"/>
                        </a:rPr>
                        <a:t>i</a:t>
                      </a:r>
                      <a:r>
                        <a:rPr lang="en-US" sz="2000" b="1" kern="1200" dirty="0">
                          <a:solidFill>
                            <a:schemeClr val="tx2"/>
                          </a:solidFill>
                          <a:latin typeface="+mn-lt"/>
                          <a:ea typeface="+mn-ea"/>
                          <a:cs typeface="Times New Roman" pitchFamily="18" charset="0"/>
                        </a:rPr>
                        <a:t>) a) Has the branch identified and classified advances into standard / substandard / doubtful / loss assets through the computer system, without manual intervention?</a:t>
                      </a:r>
                      <a:endParaRPr lang="en-US" sz="2000" b="1" kern="1200" baseline="0" dirty="0">
                        <a:solidFill>
                          <a:schemeClr val="tx2"/>
                        </a:solidFill>
                        <a:latin typeface="Arial (Body)"/>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dirty="0">
                          <a:solidFill>
                            <a:schemeClr val="tx2"/>
                          </a:solidFill>
                        </a:rPr>
                        <a:t>Verify the software used and comment whether manual intervention is observed or not.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1574013">
                <a:tc>
                  <a:txBody>
                    <a:bodyPr/>
                    <a:lstStyle/>
                    <a:p>
                      <a:pPr marL="0" lvl="0" indent="0" algn="just">
                        <a:spcBef>
                          <a:spcPct val="10000"/>
                        </a:spcBef>
                        <a:buSzPct val="90000"/>
                      </a:pPr>
                      <a:r>
                        <a:rPr lang="en-US" sz="2000" b="1" kern="1200" dirty="0">
                          <a:solidFill>
                            <a:schemeClr val="tx2"/>
                          </a:solidFill>
                          <a:latin typeface="+mn-lt"/>
                          <a:ea typeface="+mn-ea"/>
                          <a:cs typeface="Times New Roman" pitchFamily="18" charset="0"/>
                        </a:rPr>
                        <a:t>b) Is this identification &amp; classification in line with the norms prescribed by the Reserve Bank of India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kern="1200" dirty="0">
                          <a:solidFill>
                            <a:schemeClr val="tx2"/>
                          </a:solidFill>
                          <a:latin typeface="+mn-lt"/>
                          <a:ea typeface="+mn-ea"/>
                          <a:cs typeface="Times New Roman" pitchFamily="18" charset="0"/>
                        </a:rPr>
                        <a:t>System of (auto-marking) auto-identification</a:t>
                      </a:r>
                      <a:r>
                        <a:rPr lang="en-US" sz="2000" b="1" kern="1200" baseline="0" dirty="0">
                          <a:solidFill>
                            <a:schemeClr val="tx2"/>
                          </a:solidFill>
                          <a:latin typeface="+mn-lt"/>
                          <a:ea typeface="+mn-ea"/>
                          <a:cs typeface="Times New Roman" pitchFamily="18" charset="0"/>
                        </a:rPr>
                        <a:t> and marking of NPAs</a:t>
                      </a:r>
                    </a:p>
                    <a:p>
                      <a:pPr marL="0" indent="0" algn="just">
                        <a:buNone/>
                      </a:pPr>
                      <a:r>
                        <a:rPr lang="en-US" sz="2000" b="1" kern="1200" dirty="0">
                          <a:solidFill>
                            <a:schemeClr val="tx2"/>
                          </a:solidFill>
                          <a:latin typeface="+mn-lt"/>
                          <a:ea typeface="+mn-ea"/>
                          <a:cs typeface="Times New Roman" pitchFamily="18" charset="0"/>
                        </a:rPr>
                        <a:t>Classification and reporting of Advances</a:t>
                      </a:r>
                    </a:p>
                    <a:p>
                      <a:pPr marL="0" indent="0" algn="just">
                        <a:buNone/>
                      </a:pPr>
                      <a:r>
                        <a:rPr lang="en-US" sz="2000" b="1" kern="1200" dirty="0">
                          <a:solidFill>
                            <a:schemeClr val="tx2"/>
                          </a:solidFill>
                          <a:latin typeface="+mn-lt"/>
                          <a:ea typeface="+mn-ea"/>
                          <a:cs typeface="Times New Roman" pitchFamily="18" charset="0"/>
                        </a:rPr>
                        <a:t>Lodgment of claims for DICGC / ECGC (in chart format), etc.</a:t>
                      </a:r>
                      <a:endParaRPr lang="en-US"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bl>
          </a:graphicData>
        </a:graphic>
      </p:graphicFrame>
      <p:sp>
        <p:nvSpPr>
          <p:cNvPr id="5" name="Slide Number Placeholder 4"/>
          <p:cNvSpPr>
            <a:spLocks noGrp="1"/>
          </p:cNvSpPr>
          <p:nvPr>
            <p:ph type="sldNum" sz="quarter" idx="12"/>
          </p:nvPr>
        </p:nvSpPr>
        <p:spPr/>
        <p:txBody>
          <a:bodyPr/>
          <a:lstStyle/>
          <a:p>
            <a:fld id="{ECDB6800-F8DA-4E50-8022-C1993CDE2A23}" type="slidenum">
              <a:rPr lang="en-IN" smtClean="0"/>
              <a:pPr/>
              <a:t>65</a:t>
            </a:fld>
            <a:endParaRPr lang="en-IN"/>
          </a:p>
        </p:txBody>
      </p:sp>
      <p:sp>
        <p:nvSpPr>
          <p:cNvPr id="7" name="Footer Placeholder 3">
            <a:extLst>
              <a:ext uri="{FF2B5EF4-FFF2-40B4-BE49-F238E27FC236}">
                <a16:creationId xmlns:a16="http://schemas.microsoft.com/office/drawing/2014/main" id="{84AB31CE-4E7C-4D26-BC84-2B29FA2360D8}"/>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nvPr>
        </p:nvGraphicFramePr>
        <p:xfrm>
          <a:off x="1704109" y="1083218"/>
          <a:ext cx="9956079" cy="5667450"/>
        </p:xfrm>
        <a:graphic>
          <a:graphicData uri="http://schemas.openxmlformats.org/drawingml/2006/table">
            <a:tbl>
              <a:tblPr firstRow="1" bandRow="1">
                <a:tableStyleId>{5C22544A-7EE6-4342-B048-85BDC9FD1C3A}</a:tableStyleId>
              </a:tblPr>
              <a:tblGrid>
                <a:gridCol w="4227997">
                  <a:extLst>
                    <a:ext uri="{9D8B030D-6E8A-4147-A177-3AD203B41FA5}">
                      <a16:colId xmlns:a16="http://schemas.microsoft.com/office/drawing/2014/main" val="20000"/>
                    </a:ext>
                  </a:extLst>
                </a:gridCol>
                <a:gridCol w="5728082">
                  <a:extLst>
                    <a:ext uri="{9D8B030D-6E8A-4147-A177-3AD203B41FA5}">
                      <a16:colId xmlns:a16="http://schemas.microsoft.com/office/drawing/2014/main" val="20001"/>
                    </a:ext>
                  </a:extLst>
                </a:gridCol>
              </a:tblGrid>
              <a:tr h="410565">
                <a:tc>
                  <a:txBody>
                    <a:bodyPr/>
                    <a:lstStyle/>
                    <a:p>
                      <a:pPr algn="ctr"/>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dirty="0">
                          <a:solidFill>
                            <a:schemeClr val="tx2"/>
                          </a:solidFill>
                        </a:rPr>
                        <a:t>5.</a:t>
                      </a:r>
                      <a:r>
                        <a:rPr lang="en-US" sz="2000" b="1" baseline="0" dirty="0">
                          <a:solidFill>
                            <a:schemeClr val="tx2"/>
                          </a:solidFill>
                        </a:rPr>
                        <a:t> Advances</a:t>
                      </a: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701040">
                <a:tc gridSpan="2">
                  <a:txBody>
                    <a:bodyPr/>
                    <a:lstStyle/>
                    <a:p>
                      <a:r>
                        <a:rPr lang="en-US" sz="2000" b="1" baseline="0" dirty="0">
                          <a:solidFill>
                            <a:schemeClr val="tx2"/>
                          </a:solidFill>
                        </a:rPr>
                        <a:t>Asset Classification, Provisioning of Advances and Resolution of Stressed Assets (0/12)</a:t>
                      </a:r>
                      <a:endParaRPr lang="en-IN" sz="2000" b="1" baseline="0" dirty="0">
                        <a:solidFill>
                          <a:schemeClr val="tx2"/>
                        </a:solidFill>
                      </a:endParaRP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342900" indent="-342900" algn="just">
                        <a:buAutoNum type="arabicPeriod"/>
                      </a:pPr>
                      <a:endParaRPr lang="en-US"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2"/>
                  </a:ext>
                </a:extLst>
              </a:tr>
              <a:tr h="1920240">
                <a:tc>
                  <a:txBody>
                    <a:bodyPr/>
                    <a:lstStyle/>
                    <a:p>
                      <a:pPr lvl="0" algn="just"/>
                      <a:r>
                        <a:rPr lang="en-US" sz="2000" b="1" kern="1200" dirty="0">
                          <a:solidFill>
                            <a:schemeClr val="tx2"/>
                          </a:solidFill>
                          <a:latin typeface="+mn-lt"/>
                          <a:ea typeface="+mn-ea"/>
                          <a:cs typeface="Times New Roman" pitchFamily="18" charset="0"/>
                        </a:rPr>
                        <a:t>c) Whether the branch is following the system of classifying the account into SMA-0, SMA-1, and SMA-2. Whether the auditor disagrees with the branch classification of advances into standard (Including SMA-0, SMA- 1, SMA-2) / SS / DB / Loss.</a:t>
                      </a:r>
                      <a:endParaRPr lang="en-US" sz="2000" b="1" kern="1200" baseline="0" dirty="0">
                        <a:solidFill>
                          <a:schemeClr val="tx2"/>
                        </a:solidFill>
                        <a:latin typeface="Arial (Body)"/>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dirty="0">
                          <a:solidFill>
                            <a:schemeClr val="tx2"/>
                          </a:solidFill>
                        </a:rPr>
                        <a:t>Verify the MIS/CBS Reports</a:t>
                      </a:r>
                    </a:p>
                    <a:p>
                      <a:pPr marL="0" indent="0" algn="just">
                        <a:buNone/>
                      </a:pPr>
                      <a:r>
                        <a:rPr lang="en-US" sz="2000" b="1" dirty="0">
                          <a:solidFill>
                            <a:schemeClr val="tx2"/>
                          </a:solidFill>
                        </a:rPr>
                        <a:t>Check sample for verification of SMA category</a:t>
                      </a:r>
                    </a:p>
                    <a:p>
                      <a:pPr marL="0" indent="0" algn="just">
                        <a:buNone/>
                      </a:pPr>
                      <a:r>
                        <a:rPr lang="en-US" sz="2000" b="1" dirty="0">
                          <a:solidFill>
                            <a:schemeClr val="tx2"/>
                          </a:solidFill>
                        </a:rPr>
                        <a:t>Report inconsistencies</a:t>
                      </a:r>
                    </a:p>
                    <a:p>
                      <a:pPr marL="0" indent="0" algn="just">
                        <a:buNone/>
                      </a:pPr>
                      <a:r>
                        <a:rPr lang="en-US" sz="2000" b="1" dirty="0">
                          <a:solidFill>
                            <a:schemeClr val="tx2"/>
                          </a:solidFill>
                        </a:rPr>
                        <a:t>Verify NPA Statement and comment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1279427">
                <a:tc>
                  <a:txBody>
                    <a:bodyPr/>
                    <a:lstStyle/>
                    <a:p>
                      <a:pPr marL="0" lvl="0" indent="0" algn="just">
                        <a:spcBef>
                          <a:spcPct val="10000"/>
                        </a:spcBef>
                        <a:buSzPct val="90000"/>
                      </a:pPr>
                      <a:r>
                        <a:rPr lang="en-US" sz="2000" b="1" kern="1200" dirty="0">
                          <a:solidFill>
                            <a:schemeClr val="tx2"/>
                          </a:solidFill>
                          <a:latin typeface="+mn-lt"/>
                          <a:ea typeface="+mn-ea"/>
                          <a:cs typeface="Times New Roman" pitchFamily="18" charset="0"/>
                        </a:rPr>
                        <a:t>d) Also indicate whether required changes have been incorporated/ suggested in the Memorandum of Changes.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dirty="0">
                          <a:solidFill>
                            <a:schemeClr val="tx2"/>
                          </a:solidFill>
                        </a:rPr>
                        <a:t>If MOC suggested, report appropriately here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bl>
          </a:graphicData>
        </a:graphic>
      </p:graphicFrame>
      <p:sp>
        <p:nvSpPr>
          <p:cNvPr id="5" name="Slide Number Placeholder 4"/>
          <p:cNvSpPr>
            <a:spLocks noGrp="1"/>
          </p:cNvSpPr>
          <p:nvPr>
            <p:ph type="sldNum" sz="quarter" idx="12"/>
          </p:nvPr>
        </p:nvSpPr>
        <p:spPr/>
        <p:txBody>
          <a:bodyPr/>
          <a:lstStyle/>
          <a:p>
            <a:fld id="{ECDB6800-F8DA-4E50-8022-C1993CDE2A23}" type="slidenum">
              <a:rPr lang="en-IN" smtClean="0"/>
              <a:pPr/>
              <a:t>66</a:t>
            </a:fld>
            <a:endParaRPr lang="en-IN"/>
          </a:p>
        </p:txBody>
      </p:sp>
      <p:sp>
        <p:nvSpPr>
          <p:cNvPr id="7" name="Footer Placeholder 3">
            <a:extLst>
              <a:ext uri="{FF2B5EF4-FFF2-40B4-BE49-F238E27FC236}">
                <a16:creationId xmlns:a16="http://schemas.microsoft.com/office/drawing/2014/main" id="{84AB31CE-4E7C-4D26-BC84-2B29FA2360D8}"/>
              </a:ext>
            </a:extLst>
          </p:cNvPr>
          <p:cNvSpPr txBox="1">
            <a:spLocks/>
          </p:cNvSpPr>
          <p:nvPr/>
        </p:nvSpPr>
        <p:spPr>
          <a:xfrm>
            <a:off x="8770688" y="6395255"/>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301806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nvPr>
        </p:nvGraphicFramePr>
        <p:xfrm>
          <a:off x="1579419" y="1083218"/>
          <a:ext cx="10080770" cy="5303727"/>
        </p:xfrm>
        <a:graphic>
          <a:graphicData uri="http://schemas.openxmlformats.org/drawingml/2006/table">
            <a:tbl>
              <a:tblPr firstRow="1" bandRow="1">
                <a:tableStyleId>{5C22544A-7EE6-4342-B048-85BDC9FD1C3A}</a:tableStyleId>
              </a:tblPr>
              <a:tblGrid>
                <a:gridCol w="4280948">
                  <a:extLst>
                    <a:ext uri="{9D8B030D-6E8A-4147-A177-3AD203B41FA5}">
                      <a16:colId xmlns:a16="http://schemas.microsoft.com/office/drawing/2014/main" val="20000"/>
                    </a:ext>
                  </a:extLst>
                </a:gridCol>
                <a:gridCol w="5799822">
                  <a:extLst>
                    <a:ext uri="{9D8B030D-6E8A-4147-A177-3AD203B41FA5}">
                      <a16:colId xmlns:a16="http://schemas.microsoft.com/office/drawing/2014/main" val="20001"/>
                    </a:ext>
                  </a:extLst>
                </a:gridCol>
              </a:tblGrid>
              <a:tr h="410565">
                <a:tc>
                  <a:txBody>
                    <a:bodyPr/>
                    <a:lstStyle/>
                    <a:p>
                      <a:pPr algn="ctr"/>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dirty="0">
                          <a:solidFill>
                            <a:schemeClr val="tx2"/>
                          </a:solidFill>
                        </a:rPr>
                        <a:t>5.</a:t>
                      </a:r>
                      <a:r>
                        <a:rPr lang="en-US" sz="2000" b="1" baseline="0" dirty="0">
                          <a:solidFill>
                            <a:schemeClr val="tx2"/>
                          </a:solidFill>
                        </a:rPr>
                        <a:t> Advances</a:t>
                      </a: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701040">
                <a:tc gridSpan="2">
                  <a:txBody>
                    <a:bodyPr/>
                    <a:lstStyle/>
                    <a:p>
                      <a:r>
                        <a:rPr lang="en-US" sz="2000" b="1" baseline="0" dirty="0">
                          <a:solidFill>
                            <a:schemeClr val="tx2"/>
                          </a:solidFill>
                        </a:rPr>
                        <a:t>Asset Classification, Provisioning of Advances and Resolution of Stressed Assets (0/12)</a:t>
                      </a:r>
                      <a:endParaRPr lang="en-IN" sz="2000" b="1" baseline="0" dirty="0">
                        <a:solidFill>
                          <a:schemeClr val="tx2"/>
                        </a:solidFill>
                      </a:endParaRP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342900" indent="-342900" algn="just">
                        <a:buAutoNum type="arabicPeriod"/>
                      </a:pPr>
                      <a:endParaRPr lang="en-US"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2"/>
                  </a:ext>
                </a:extLst>
              </a:tr>
              <a:tr h="1920240">
                <a:tc>
                  <a:txBody>
                    <a:bodyPr/>
                    <a:lstStyle/>
                    <a:p>
                      <a:pPr lvl="0" algn="just"/>
                      <a:r>
                        <a:rPr lang="en-US" sz="2000" b="1" kern="1200" dirty="0">
                          <a:solidFill>
                            <a:schemeClr val="tx2"/>
                          </a:solidFill>
                          <a:latin typeface="+mn-lt"/>
                          <a:ea typeface="+mn-ea"/>
                          <a:cs typeface="Times New Roman" pitchFamily="18" charset="0"/>
                        </a:rPr>
                        <a:t>e) List the accounts (with outstanding in excess of Rs. 10.00 crore) which have either been downgraded or upgraded with regard to their classification as Non-Performing Asset or Standard Asset during the year and the reason thereof. </a:t>
                      </a:r>
                      <a:endParaRPr lang="en-US" sz="2000" b="1" kern="1200" baseline="0" dirty="0">
                        <a:solidFill>
                          <a:schemeClr val="tx2"/>
                        </a:solidFill>
                        <a:latin typeface="Arial (Body)"/>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dirty="0">
                          <a:solidFill>
                            <a:schemeClr val="tx2"/>
                          </a:solidFill>
                        </a:rPr>
                        <a:t>Select these accounts in Sample for verification.</a:t>
                      </a:r>
                    </a:p>
                    <a:p>
                      <a:pPr marL="0" indent="0" algn="just">
                        <a:buNone/>
                      </a:pPr>
                      <a:r>
                        <a:rPr lang="en-US" sz="2000" b="1" dirty="0">
                          <a:solidFill>
                            <a:schemeClr val="tx2"/>
                          </a:solidFill>
                        </a:rPr>
                        <a:t>Check upgrades are as per the criteria mentioned in Prudential Guidelines on IRAC </a:t>
                      </a:r>
                    </a:p>
                    <a:p>
                      <a:pPr marL="0" indent="0" algn="just">
                        <a:buNone/>
                      </a:pPr>
                      <a:r>
                        <a:rPr lang="en-US" sz="2000" b="1" dirty="0">
                          <a:solidFill>
                            <a:schemeClr val="tx2"/>
                          </a:solidFill>
                        </a:rPr>
                        <a:t>Check downgrades are as per ageing process from Std to SS/DB1/DB2/DB3/Loss</a:t>
                      </a:r>
                    </a:p>
                    <a:p>
                      <a:pPr marL="0" indent="0" algn="just">
                        <a:buNone/>
                      </a:pPr>
                      <a:r>
                        <a:rPr lang="en-US" sz="2000" b="1" dirty="0">
                          <a:solidFill>
                            <a:schemeClr val="tx2"/>
                          </a:solidFill>
                        </a:rPr>
                        <a:t>Report appropriately.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1251717">
                <a:tc>
                  <a:txBody>
                    <a:bodyPr/>
                    <a:lstStyle/>
                    <a:p>
                      <a:pPr marL="0" lvl="0" indent="0" algn="just">
                        <a:spcBef>
                          <a:spcPct val="10000"/>
                        </a:spcBef>
                        <a:buSzPct val="90000"/>
                      </a:pPr>
                      <a:r>
                        <a:rPr lang="en-US" sz="2000" b="1" kern="1200" dirty="0">
                          <a:solidFill>
                            <a:schemeClr val="tx2"/>
                          </a:solidFill>
                          <a:latin typeface="+mn-lt"/>
                          <a:ea typeface="+mn-ea"/>
                          <a:cs typeface="Times New Roman" pitchFamily="18" charset="0"/>
                        </a:rPr>
                        <a:t>f) Whether RBI guidelines on income recognition and provisioning have been followed.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dirty="0">
                          <a:solidFill>
                            <a:schemeClr val="tx2"/>
                          </a:solidFill>
                        </a:rPr>
                        <a:t>Verify the sample selected and report appropriately.</a:t>
                      </a:r>
                    </a:p>
                    <a:p>
                      <a:pPr marL="0" indent="0" algn="just">
                        <a:buNone/>
                      </a:pPr>
                      <a:endParaRPr lang="en-US"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bl>
          </a:graphicData>
        </a:graphic>
      </p:graphicFrame>
      <p:sp>
        <p:nvSpPr>
          <p:cNvPr id="5" name="Slide Number Placeholder 4"/>
          <p:cNvSpPr>
            <a:spLocks noGrp="1"/>
          </p:cNvSpPr>
          <p:nvPr>
            <p:ph type="sldNum" sz="quarter" idx="12"/>
          </p:nvPr>
        </p:nvSpPr>
        <p:spPr/>
        <p:txBody>
          <a:bodyPr/>
          <a:lstStyle/>
          <a:p>
            <a:fld id="{ECDB6800-F8DA-4E50-8022-C1993CDE2A23}" type="slidenum">
              <a:rPr lang="en-IN" smtClean="0"/>
              <a:pPr/>
              <a:t>67</a:t>
            </a:fld>
            <a:endParaRPr lang="en-IN"/>
          </a:p>
        </p:txBody>
      </p:sp>
      <p:sp>
        <p:nvSpPr>
          <p:cNvPr id="7" name="Footer Placeholder 3">
            <a:extLst>
              <a:ext uri="{FF2B5EF4-FFF2-40B4-BE49-F238E27FC236}">
                <a16:creationId xmlns:a16="http://schemas.microsoft.com/office/drawing/2014/main" id="{84AB31CE-4E7C-4D26-BC84-2B29FA2360D8}"/>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138131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nvPr>
        </p:nvGraphicFramePr>
        <p:xfrm>
          <a:off x="1311580" y="1083218"/>
          <a:ext cx="10173839" cy="5983187"/>
        </p:xfrm>
        <a:graphic>
          <a:graphicData uri="http://schemas.openxmlformats.org/drawingml/2006/table">
            <a:tbl>
              <a:tblPr firstRow="1" bandRow="1">
                <a:tableStyleId>{5C22544A-7EE6-4342-B048-85BDC9FD1C3A}</a:tableStyleId>
              </a:tblPr>
              <a:tblGrid>
                <a:gridCol w="5006093">
                  <a:extLst>
                    <a:ext uri="{9D8B030D-6E8A-4147-A177-3AD203B41FA5}">
                      <a16:colId xmlns:a16="http://schemas.microsoft.com/office/drawing/2014/main" val="20000"/>
                    </a:ext>
                  </a:extLst>
                </a:gridCol>
                <a:gridCol w="5167746">
                  <a:extLst>
                    <a:ext uri="{9D8B030D-6E8A-4147-A177-3AD203B41FA5}">
                      <a16:colId xmlns:a16="http://schemas.microsoft.com/office/drawing/2014/main" val="4089767299"/>
                    </a:ext>
                  </a:extLst>
                </a:gridCol>
              </a:tblGrid>
              <a:tr h="410565">
                <a:tc>
                  <a:txBody>
                    <a:bodyPr/>
                    <a:lstStyle/>
                    <a:p>
                      <a:pPr algn="ctr"/>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dirty="0">
                          <a:solidFill>
                            <a:schemeClr val="tx2"/>
                          </a:solidFill>
                        </a:rPr>
                        <a:t>5.</a:t>
                      </a:r>
                      <a:r>
                        <a:rPr lang="en-US" sz="2000" b="1" baseline="0" dirty="0">
                          <a:solidFill>
                            <a:schemeClr val="tx2"/>
                          </a:solidFill>
                        </a:rPr>
                        <a:t> Advances</a:t>
                      </a: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400050" indent="-400050">
                        <a:buNone/>
                      </a:pPr>
                      <a:endParaRPr lang="en-US" sz="2000" b="1" baseline="0" dirty="0">
                        <a:solidFill>
                          <a:schemeClr val="tx2"/>
                        </a:solidFill>
                      </a:endParaRP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1"/>
                  </a:ext>
                </a:extLst>
              </a:tr>
              <a:tr h="701040">
                <a:tc gridSpan="2">
                  <a:txBody>
                    <a:bodyPr/>
                    <a:lstStyle/>
                    <a:p>
                      <a:r>
                        <a:rPr lang="en-US" sz="2000" b="1" baseline="0" dirty="0">
                          <a:solidFill>
                            <a:schemeClr val="tx2"/>
                          </a:solidFill>
                        </a:rPr>
                        <a:t>Asset Classification, Provisioning of Advances and Resolution of Stressed Assets (0/12)</a:t>
                      </a:r>
                      <a:endParaRPr lang="en-IN" sz="2000" b="1" baseline="0" dirty="0">
                        <a:solidFill>
                          <a:schemeClr val="tx2"/>
                        </a:solidFill>
                      </a:endParaRP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IN" sz="2000" b="1" baseline="0" dirty="0">
                        <a:solidFill>
                          <a:schemeClr val="tx2"/>
                        </a:solidFill>
                      </a:endParaRP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1246176">
                <a:tc>
                  <a:txBody>
                    <a:bodyPr/>
                    <a:lstStyle/>
                    <a:p>
                      <a:pPr lvl="0" algn="just"/>
                      <a:r>
                        <a:rPr lang="en-US" sz="1800" b="1" kern="1200" dirty="0">
                          <a:solidFill>
                            <a:schemeClr val="tx2"/>
                          </a:solidFill>
                          <a:latin typeface="Verdana" panose="020B0604030504040204" pitchFamily="34" charset="0"/>
                          <a:ea typeface="Verdana" panose="020B0604030504040204" pitchFamily="34" charset="0"/>
                          <a:cs typeface="Times New Roman" pitchFamily="18" charset="0"/>
                        </a:rPr>
                        <a:t>ii) a)Whether the branch has reported accounts restructured/ rephased during the year to CO of the bank?</a:t>
                      </a:r>
                      <a:endParaRPr lang="en-US" sz="1800" b="1" kern="1200" baseline="0" dirty="0">
                        <a:solidFill>
                          <a:schemeClr val="tx2"/>
                        </a:solidFill>
                        <a:latin typeface="Verdana" panose="020B0604030504040204" pitchFamily="34" charset="0"/>
                        <a:ea typeface="Verdana" panose="020B0604030504040204" pitchFamily="34"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1800" b="1">
                          <a:solidFill>
                            <a:schemeClr val="tx2"/>
                          </a:solidFill>
                          <a:latin typeface="Verdana" panose="020B0604030504040204" pitchFamily="34" charset="0"/>
                          <a:ea typeface="Verdana" panose="020B0604030504040204" pitchFamily="34" charset="0"/>
                        </a:rPr>
                        <a:t>Verify the Santion Letter</a:t>
                      </a:r>
                    </a:p>
                    <a:p>
                      <a:pPr marL="0" indent="0" algn="just">
                        <a:buNone/>
                      </a:pPr>
                      <a:r>
                        <a:rPr lang="en-US" sz="1800" b="1">
                          <a:solidFill>
                            <a:schemeClr val="tx2"/>
                          </a:solidFill>
                          <a:latin typeface="Verdana" panose="020B0604030504040204" pitchFamily="34" charset="0"/>
                          <a:ea typeface="Verdana" panose="020B0604030504040204" pitchFamily="34" charset="0"/>
                        </a:rPr>
                        <a:t>Report compliance with T &amp; C</a:t>
                      </a:r>
                      <a:endParaRPr lang="en-US" sz="1800" b="1" dirty="0">
                        <a:solidFill>
                          <a:schemeClr val="tx2"/>
                        </a:solidFill>
                        <a:latin typeface="Verdana" panose="020B0604030504040204" pitchFamily="34" charset="0"/>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989801">
                <a:tc>
                  <a:txBody>
                    <a:bodyPr/>
                    <a:lstStyle/>
                    <a:p>
                      <a:pPr marL="0" lvl="0" indent="0" algn="just">
                        <a:spcBef>
                          <a:spcPct val="10000"/>
                        </a:spcBef>
                        <a:buSzPct val="90000"/>
                      </a:pPr>
                      <a:r>
                        <a:rPr lang="en-US" sz="1800" b="1" kern="1200" dirty="0">
                          <a:solidFill>
                            <a:schemeClr val="tx2"/>
                          </a:solidFill>
                          <a:latin typeface="Verdana" panose="020B0604030504040204" pitchFamily="34" charset="0"/>
                          <a:ea typeface="Verdana" panose="020B0604030504040204" pitchFamily="34" charset="0"/>
                          <a:cs typeface="Times New Roman" pitchFamily="18" charset="0"/>
                        </a:rPr>
                        <a:t>b)Whether the RBI Guidelines for restructuring on all such cases have been followed.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1800" b="1">
                          <a:solidFill>
                            <a:schemeClr val="tx2"/>
                          </a:solidFill>
                          <a:latin typeface="Verdana" panose="020B0604030504040204" pitchFamily="34" charset="0"/>
                          <a:ea typeface="Verdana" panose="020B0604030504040204" pitchFamily="34" charset="0"/>
                        </a:rPr>
                        <a:t>Refer to various RBI Circulars on restructuring and verify the accounts restructured. </a:t>
                      </a:r>
                      <a:endParaRPr lang="en-US" sz="1800" b="1" dirty="0">
                        <a:solidFill>
                          <a:schemeClr val="tx2"/>
                        </a:solidFill>
                        <a:latin typeface="Verdana" panose="020B0604030504040204" pitchFamily="34" charset="0"/>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r h="2225040">
                <a:tc>
                  <a:txBody>
                    <a:bodyPr/>
                    <a:lstStyle/>
                    <a:p>
                      <a:pPr marL="0" lvl="0" indent="0" algn="just">
                        <a:spcBef>
                          <a:spcPct val="10000"/>
                        </a:spcBef>
                        <a:buSzPct val="90000"/>
                      </a:pPr>
                      <a:r>
                        <a:rPr lang="en-US" sz="1800" b="1" kern="1200" dirty="0">
                          <a:solidFill>
                            <a:schemeClr val="tx2"/>
                          </a:solidFill>
                          <a:latin typeface="Verdana" panose="020B0604030504040204" pitchFamily="34" charset="0"/>
                          <a:ea typeface="Verdana" panose="020B0604030504040204" pitchFamily="34" charset="0"/>
                          <a:cs typeface="Times New Roman" pitchFamily="18" charset="0"/>
                        </a:rPr>
                        <a:t>c)Whether the branch complies with the regulatory stance for resolution of stressed assets, including the compliance with board approved policies in this regard, tracking/reporting of defaults for resolution purposes among others?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1800" b="1" dirty="0">
                          <a:solidFill>
                            <a:schemeClr val="tx2"/>
                          </a:solidFill>
                          <a:latin typeface="Verdana" panose="020B0604030504040204" pitchFamily="34" charset="0"/>
                          <a:ea typeface="Verdana" panose="020B0604030504040204" pitchFamily="34" charset="0"/>
                        </a:rPr>
                        <a:t>Verify sample selected and comment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2758373192"/>
                  </a:ext>
                </a:extLst>
              </a:tr>
            </a:tbl>
          </a:graphicData>
        </a:graphic>
      </p:graphicFrame>
      <p:sp>
        <p:nvSpPr>
          <p:cNvPr id="5" name="Slide Number Placeholder 4"/>
          <p:cNvSpPr>
            <a:spLocks noGrp="1"/>
          </p:cNvSpPr>
          <p:nvPr>
            <p:ph type="sldNum" sz="quarter" idx="12"/>
          </p:nvPr>
        </p:nvSpPr>
        <p:spPr/>
        <p:txBody>
          <a:bodyPr/>
          <a:lstStyle/>
          <a:p>
            <a:fld id="{ECDB6800-F8DA-4E50-8022-C1993CDE2A23}" type="slidenum">
              <a:rPr lang="en-IN" smtClean="0"/>
              <a:pPr/>
              <a:t>68</a:t>
            </a:fld>
            <a:endParaRPr lang="en-IN"/>
          </a:p>
        </p:txBody>
      </p:sp>
      <p:sp>
        <p:nvSpPr>
          <p:cNvPr id="7" name="Footer Placeholder 3">
            <a:extLst>
              <a:ext uri="{FF2B5EF4-FFF2-40B4-BE49-F238E27FC236}">
                <a16:creationId xmlns:a16="http://schemas.microsoft.com/office/drawing/2014/main" id="{84AB31CE-4E7C-4D26-BC84-2B29FA2360D8}"/>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385834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nvPr>
        </p:nvGraphicFramePr>
        <p:xfrm>
          <a:off x="2009775" y="1083218"/>
          <a:ext cx="9020175" cy="4458600"/>
        </p:xfrm>
        <a:graphic>
          <a:graphicData uri="http://schemas.openxmlformats.org/drawingml/2006/table">
            <a:tbl>
              <a:tblPr firstRow="1" bandRow="1">
                <a:tableStyleId>{5C22544A-7EE6-4342-B048-85BDC9FD1C3A}</a:tableStyleId>
              </a:tblPr>
              <a:tblGrid>
                <a:gridCol w="3830551">
                  <a:extLst>
                    <a:ext uri="{9D8B030D-6E8A-4147-A177-3AD203B41FA5}">
                      <a16:colId xmlns:a16="http://schemas.microsoft.com/office/drawing/2014/main" val="20000"/>
                    </a:ext>
                  </a:extLst>
                </a:gridCol>
                <a:gridCol w="5189624">
                  <a:extLst>
                    <a:ext uri="{9D8B030D-6E8A-4147-A177-3AD203B41FA5}">
                      <a16:colId xmlns:a16="http://schemas.microsoft.com/office/drawing/2014/main" val="20001"/>
                    </a:ext>
                  </a:extLst>
                </a:gridCol>
              </a:tblGrid>
              <a:tr h="410565">
                <a:tc>
                  <a:txBody>
                    <a:bodyPr/>
                    <a:lstStyle/>
                    <a:p>
                      <a:pPr algn="ctr"/>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dirty="0">
                          <a:solidFill>
                            <a:schemeClr val="tx2"/>
                          </a:solidFill>
                        </a:rPr>
                        <a:t>5.</a:t>
                      </a:r>
                      <a:r>
                        <a:rPr lang="en-US" sz="2000" b="1" baseline="0" dirty="0">
                          <a:solidFill>
                            <a:schemeClr val="tx2"/>
                          </a:solidFill>
                        </a:rPr>
                        <a:t> Advances</a:t>
                      </a: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701040">
                <a:tc gridSpan="2">
                  <a:txBody>
                    <a:bodyPr/>
                    <a:lstStyle/>
                    <a:p>
                      <a:r>
                        <a:rPr lang="en-US" sz="2000" b="1" baseline="0" dirty="0">
                          <a:solidFill>
                            <a:schemeClr val="tx2"/>
                          </a:solidFill>
                        </a:rPr>
                        <a:t>Asset Classification, Provisioning of Advances and Resolution of Stressed Assets (0/12)</a:t>
                      </a:r>
                      <a:endParaRPr lang="en-IN" sz="2000" b="1" baseline="0" dirty="0">
                        <a:solidFill>
                          <a:schemeClr val="tx2"/>
                        </a:solidFill>
                      </a:endParaRP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342900" indent="-342900" algn="just">
                        <a:buAutoNum type="arabicPeriod"/>
                      </a:pPr>
                      <a:endParaRPr lang="en-US"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2"/>
                  </a:ext>
                </a:extLst>
              </a:tr>
              <a:tr h="1606394">
                <a:tc>
                  <a:txBody>
                    <a:bodyPr/>
                    <a:lstStyle/>
                    <a:p>
                      <a:pPr lvl="0" algn="just"/>
                      <a:r>
                        <a:rPr lang="en-US" sz="2000" b="1" kern="1200" dirty="0">
                          <a:solidFill>
                            <a:schemeClr val="tx2"/>
                          </a:solidFill>
                          <a:latin typeface="+mn-lt"/>
                          <a:ea typeface="+mn-ea"/>
                          <a:cs typeface="Times New Roman" pitchFamily="18" charset="0"/>
                        </a:rPr>
                        <a:t>iii) a) Whether the upgradations in non-performing advances is in line with the norms of Reserve Bank of India</a:t>
                      </a:r>
                      <a:endParaRPr lang="en-US" sz="2000" b="1" kern="1200" baseline="0" dirty="0">
                        <a:solidFill>
                          <a:schemeClr val="tx2"/>
                        </a:solidFill>
                        <a:latin typeface="Arial (Body)"/>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dirty="0">
                          <a:solidFill>
                            <a:schemeClr val="tx2"/>
                          </a:solidFill>
                        </a:rPr>
                        <a:t>Select sample of accounts upgraded and report appropriately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1320990">
                <a:tc>
                  <a:txBody>
                    <a:bodyPr/>
                    <a:lstStyle/>
                    <a:p>
                      <a:pPr marL="0" lvl="0" indent="0" algn="just">
                        <a:spcBef>
                          <a:spcPct val="10000"/>
                        </a:spcBef>
                        <a:buSzPct val="90000"/>
                      </a:pPr>
                      <a:r>
                        <a:rPr lang="en-US" sz="2000" b="1" kern="1200" dirty="0">
                          <a:solidFill>
                            <a:schemeClr val="tx2"/>
                          </a:solidFill>
                          <a:latin typeface="+mn-lt"/>
                          <a:ea typeface="+mn-ea"/>
                          <a:cs typeface="Times New Roman" pitchFamily="18" charset="0"/>
                        </a:rPr>
                        <a:t>b) Where the auditor disagrees with upgradation of accounts? If yes, give reasons thereof.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dirty="0">
                          <a:solidFill>
                            <a:schemeClr val="tx2"/>
                          </a:solidFill>
                        </a:rPr>
                        <a:t>Select sample of accounts upgraded and report appropriately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bl>
          </a:graphicData>
        </a:graphic>
      </p:graphicFrame>
      <p:sp>
        <p:nvSpPr>
          <p:cNvPr id="5" name="Slide Number Placeholder 4"/>
          <p:cNvSpPr>
            <a:spLocks noGrp="1"/>
          </p:cNvSpPr>
          <p:nvPr>
            <p:ph type="sldNum" sz="quarter" idx="12"/>
          </p:nvPr>
        </p:nvSpPr>
        <p:spPr/>
        <p:txBody>
          <a:bodyPr/>
          <a:lstStyle/>
          <a:p>
            <a:fld id="{ECDB6800-F8DA-4E50-8022-C1993CDE2A23}" type="slidenum">
              <a:rPr lang="en-IN" smtClean="0"/>
              <a:pPr/>
              <a:t>69</a:t>
            </a:fld>
            <a:endParaRPr lang="en-IN"/>
          </a:p>
        </p:txBody>
      </p:sp>
      <p:sp>
        <p:nvSpPr>
          <p:cNvPr id="7" name="Footer Placeholder 3">
            <a:extLst>
              <a:ext uri="{FF2B5EF4-FFF2-40B4-BE49-F238E27FC236}">
                <a16:creationId xmlns:a16="http://schemas.microsoft.com/office/drawing/2014/main" id="{84AB31CE-4E7C-4D26-BC84-2B29FA2360D8}"/>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308540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4CA27-5BEE-44A8-8B45-7A979CEFB6EF}"/>
              </a:ext>
            </a:extLst>
          </p:cNvPr>
          <p:cNvSpPr>
            <a:spLocks noGrp="1"/>
          </p:cNvSpPr>
          <p:nvPr>
            <p:ph type="title"/>
          </p:nvPr>
        </p:nvSpPr>
        <p:spPr>
          <a:xfrm>
            <a:off x="2592925" y="323248"/>
            <a:ext cx="8911687" cy="699723"/>
          </a:xfrm>
        </p:spPr>
        <p:txBody>
          <a:bodyPr/>
          <a:lstStyle/>
          <a:p>
            <a:pPr algn="ctr"/>
            <a:r>
              <a:rPr lang="en-US" b="1" dirty="0">
                <a:solidFill>
                  <a:schemeClr val="accent4">
                    <a:lumMod val="75000"/>
                  </a:schemeClr>
                </a:solidFill>
              </a:rPr>
              <a:t>Fundamental Principles</a:t>
            </a:r>
            <a:endParaRPr lang="en-IN" dirty="0"/>
          </a:p>
        </p:txBody>
      </p:sp>
      <p:sp>
        <p:nvSpPr>
          <p:cNvPr id="3" name="Content Placeholder 2">
            <a:extLst>
              <a:ext uri="{FF2B5EF4-FFF2-40B4-BE49-F238E27FC236}">
                <a16:creationId xmlns:a16="http://schemas.microsoft.com/office/drawing/2014/main" id="{4E775278-00D4-4651-BE51-CF771F0A27C6}"/>
              </a:ext>
            </a:extLst>
          </p:cNvPr>
          <p:cNvSpPr>
            <a:spLocks noGrp="1"/>
          </p:cNvSpPr>
          <p:nvPr>
            <p:ph idx="1"/>
          </p:nvPr>
        </p:nvSpPr>
        <p:spPr>
          <a:xfrm>
            <a:off x="2342147" y="1022970"/>
            <a:ext cx="9166178" cy="5469269"/>
          </a:xfrm>
        </p:spPr>
        <p:txBody>
          <a:bodyPr>
            <a:noAutofit/>
          </a:bodyPr>
          <a:lstStyle/>
          <a:p>
            <a:pPr marL="0" indent="0" algn="just">
              <a:spcBef>
                <a:spcPts val="1200"/>
              </a:spcBef>
              <a:spcAft>
                <a:spcPts val="1200"/>
              </a:spcAft>
              <a:buNone/>
            </a:pPr>
            <a:r>
              <a:rPr lang="en-US" sz="2200" b="1" dirty="0">
                <a:solidFill>
                  <a:schemeClr val="tx2"/>
                </a:solidFill>
                <a:latin typeface="Verdana" pitchFamily="34" charset="0"/>
                <a:ea typeface="Verdana" pitchFamily="34" charset="0"/>
                <a:cs typeface="Verdana" pitchFamily="34" charset="0"/>
              </a:rPr>
              <a:t>Confidentiality - </a:t>
            </a:r>
            <a:r>
              <a:rPr lang="en-US" sz="2200" dirty="0">
                <a:solidFill>
                  <a:schemeClr val="tx2"/>
                </a:solidFill>
                <a:latin typeface="Verdana" pitchFamily="34" charset="0"/>
                <a:ea typeface="Verdana" pitchFamily="34" charset="0"/>
              </a:rPr>
              <a:t>Maintain confidentiality of information acquired as a result of professional and employment relationships, Disclose information when required by law or </a:t>
            </a:r>
            <a:r>
              <a:rPr lang="en-US" sz="2200" dirty="0" err="1">
                <a:solidFill>
                  <a:schemeClr val="tx2"/>
                </a:solidFill>
                <a:latin typeface="Verdana" pitchFamily="34" charset="0"/>
                <a:ea typeface="Verdana" pitchFamily="34" charset="0"/>
              </a:rPr>
              <a:t>authorised</a:t>
            </a:r>
            <a:r>
              <a:rPr lang="en-US" sz="2200" dirty="0">
                <a:solidFill>
                  <a:schemeClr val="tx2"/>
                </a:solidFill>
                <a:latin typeface="Verdana" pitchFamily="34" charset="0"/>
                <a:ea typeface="Verdana" pitchFamily="34" charset="0"/>
              </a:rPr>
              <a:t> by the client, Consider relevant factors while deciding disclosure of confidential information, Maintain confidentiality even after the end of relationship with client</a:t>
            </a:r>
            <a:endParaRPr lang="en-IN" sz="2200" dirty="0">
              <a:solidFill>
                <a:schemeClr val="tx2"/>
              </a:solidFill>
              <a:latin typeface="Verdana" pitchFamily="34" charset="0"/>
              <a:ea typeface="Verdana" pitchFamily="34" charset="0"/>
            </a:endParaRPr>
          </a:p>
          <a:p>
            <a:pPr marL="0" indent="0" algn="just">
              <a:spcBef>
                <a:spcPts val="1200"/>
              </a:spcBef>
              <a:spcAft>
                <a:spcPts val="1200"/>
              </a:spcAft>
              <a:buNone/>
            </a:pPr>
            <a:r>
              <a:rPr lang="en-US" sz="2200" b="1" dirty="0">
                <a:solidFill>
                  <a:schemeClr val="tx2"/>
                </a:solidFill>
                <a:latin typeface="Verdana" pitchFamily="34" charset="0"/>
                <a:ea typeface="Verdana" pitchFamily="34" charset="0"/>
                <a:cs typeface="Verdana" pitchFamily="34" charset="0"/>
              </a:rPr>
              <a:t>Professional </a:t>
            </a:r>
            <a:r>
              <a:rPr lang="en-US" sz="2200" b="1" dirty="0" err="1">
                <a:solidFill>
                  <a:schemeClr val="tx2"/>
                </a:solidFill>
                <a:latin typeface="Verdana" pitchFamily="34" charset="0"/>
                <a:ea typeface="Verdana" pitchFamily="34" charset="0"/>
                <a:cs typeface="Verdana" pitchFamily="34" charset="0"/>
              </a:rPr>
              <a:t>Behaviour</a:t>
            </a:r>
            <a:r>
              <a:rPr lang="en-US" sz="2200" b="1" dirty="0">
                <a:solidFill>
                  <a:schemeClr val="tx2"/>
                </a:solidFill>
                <a:latin typeface="Verdana" pitchFamily="34" charset="0"/>
                <a:ea typeface="Verdana" pitchFamily="34" charset="0"/>
                <a:cs typeface="Verdana" pitchFamily="34" charset="0"/>
              </a:rPr>
              <a:t> - </a:t>
            </a:r>
            <a:r>
              <a:rPr lang="en-US" sz="2000" dirty="0">
                <a:solidFill>
                  <a:schemeClr val="tx2"/>
                </a:solidFill>
                <a:latin typeface="Verdana" pitchFamily="34" charset="0"/>
                <a:ea typeface="Verdana" pitchFamily="34" charset="0"/>
              </a:rPr>
              <a:t>Avoid activities that impair the reputation of the profession, Do not make exaggerated claims for services offered, and disparaging references or unsubstantiated comparisons with others, Do not advertise any professional/other facts which are in violation of Advertisement Guidelines of ICAI</a:t>
            </a:r>
          </a:p>
          <a:p>
            <a:pPr marL="0" indent="0" algn="just">
              <a:spcBef>
                <a:spcPts val="0"/>
              </a:spcBef>
              <a:buNone/>
            </a:pPr>
            <a:r>
              <a:rPr lang="en-US" sz="2000" b="1" dirty="0">
                <a:solidFill>
                  <a:schemeClr val="tx2"/>
                </a:solidFill>
                <a:latin typeface="Verdana" pitchFamily="34" charset="0"/>
                <a:ea typeface="Verdana" pitchFamily="34" charset="0"/>
                <a:cs typeface="Verdana" pitchFamily="34" charset="0"/>
              </a:rPr>
              <a:t>Threats to avoid</a:t>
            </a:r>
          </a:p>
          <a:p>
            <a:pPr marL="0" indent="0" algn="just">
              <a:spcBef>
                <a:spcPts val="0"/>
              </a:spcBef>
              <a:buNone/>
            </a:pPr>
            <a:r>
              <a:rPr lang="en-US" sz="2000" dirty="0">
                <a:solidFill>
                  <a:schemeClr val="tx2"/>
                </a:solidFill>
                <a:latin typeface="Verdana" pitchFamily="34" charset="0"/>
                <a:ea typeface="Verdana" pitchFamily="34" charset="0"/>
                <a:cs typeface="Verdana" pitchFamily="34" charset="0"/>
              </a:rPr>
              <a:t>Self Interest Threat, Self Review Threat, Advocacy Threat, </a:t>
            </a:r>
          </a:p>
          <a:p>
            <a:pPr marL="0" indent="0" algn="just">
              <a:spcBef>
                <a:spcPts val="0"/>
              </a:spcBef>
              <a:buNone/>
            </a:pPr>
            <a:r>
              <a:rPr lang="en-US" sz="2000" dirty="0">
                <a:solidFill>
                  <a:schemeClr val="tx2"/>
                </a:solidFill>
                <a:latin typeface="Verdana" pitchFamily="34" charset="0"/>
                <a:ea typeface="Verdana" pitchFamily="34" charset="0"/>
                <a:cs typeface="Verdana" pitchFamily="34" charset="0"/>
              </a:rPr>
              <a:t>Familiarity Threat, Intimidation Threat.</a:t>
            </a:r>
            <a:endParaRPr lang="en-US" sz="2200" dirty="0">
              <a:solidFill>
                <a:schemeClr val="tx2"/>
              </a:solidFill>
              <a:latin typeface="Verdana" pitchFamily="34" charset="0"/>
              <a:ea typeface="Verdana" pitchFamily="34" charset="0"/>
              <a:cs typeface="Verdana" pitchFamily="34" charset="0"/>
            </a:endParaRPr>
          </a:p>
        </p:txBody>
      </p:sp>
      <p:sp>
        <p:nvSpPr>
          <p:cNvPr id="4" name="Slide Number Placeholder 3">
            <a:extLst>
              <a:ext uri="{FF2B5EF4-FFF2-40B4-BE49-F238E27FC236}">
                <a16:creationId xmlns:a16="http://schemas.microsoft.com/office/drawing/2014/main" id="{EC63E73E-3243-4564-8B62-A509064D169D}"/>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
        <p:nvSpPr>
          <p:cNvPr id="5" name="Footer Placeholder 3">
            <a:extLst>
              <a:ext uri="{FF2B5EF4-FFF2-40B4-BE49-F238E27FC236}">
                <a16:creationId xmlns:a16="http://schemas.microsoft.com/office/drawing/2014/main" id="{E32AAE7B-EFEF-4A59-A15F-EA4C78D600DC}"/>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28707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nvPr>
        </p:nvGraphicFramePr>
        <p:xfrm>
          <a:off x="1691120" y="908720"/>
          <a:ext cx="9969068" cy="5849250"/>
        </p:xfrm>
        <a:graphic>
          <a:graphicData uri="http://schemas.openxmlformats.org/drawingml/2006/table">
            <a:tbl>
              <a:tblPr firstRow="1" bandRow="1">
                <a:tableStyleId>{5C22544A-7EE6-4342-B048-85BDC9FD1C3A}</a:tableStyleId>
              </a:tblPr>
              <a:tblGrid>
                <a:gridCol w="4883572">
                  <a:extLst>
                    <a:ext uri="{9D8B030D-6E8A-4147-A177-3AD203B41FA5}">
                      <a16:colId xmlns:a16="http://schemas.microsoft.com/office/drawing/2014/main" val="20000"/>
                    </a:ext>
                  </a:extLst>
                </a:gridCol>
                <a:gridCol w="5085496">
                  <a:extLst>
                    <a:ext uri="{9D8B030D-6E8A-4147-A177-3AD203B41FA5}">
                      <a16:colId xmlns:a16="http://schemas.microsoft.com/office/drawing/2014/main" val="737466495"/>
                    </a:ext>
                  </a:extLst>
                </a:gridCol>
              </a:tblGrid>
              <a:tr h="410565">
                <a:tc>
                  <a:txBody>
                    <a:bodyPr/>
                    <a:lstStyle/>
                    <a:p>
                      <a:pPr algn="ctr"/>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dirty="0">
                          <a:solidFill>
                            <a:schemeClr val="tx2"/>
                          </a:solidFill>
                        </a:rPr>
                        <a:t>5.</a:t>
                      </a:r>
                      <a:r>
                        <a:rPr lang="en-US" sz="2000" b="1" baseline="0" dirty="0">
                          <a:solidFill>
                            <a:schemeClr val="tx2"/>
                          </a:solidFill>
                        </a:rPr>
                        <a:t> Advances</a:t>
                      </a: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400050" indent="-400050">
                        <a:buNone/>
                      </a:pPr>
                      <a:endParaRPr lang="en-US" sz="2000" b="1" baseline="0" dirty="0">
                        <a:solidFill>
                          <a:schemeClr val="tx2"/>
                        </a:solidFill>
                      </a:endParaRP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1"/>
                  </a:ext>
                </a:extLst>
              </a:tr>
              <a:tr h="701040">
                <a:tc gridSpan="2">
                  <a:txBody>
                    <a:bodyPr/>
                    <a:lstStyle/>
                    <a:p>
                      <a:r>
                        <a:rPr lang="en-US" sz="2000" b="1" baseline="0" dirty="0">
                          <a:solidFill>
                            <a:schemeClr val="tx2"/>
                          </a:solidFill>
                        </a:rPr>
                        <a:t>Asset Classification, Provisioning of Advances and Resolution of Stressed Assets (0/12)</a:t>
                      </a:r>
                      <a:endParaRPr lang="en-IN" sz="2000" b="1" baseline="0" dirty="0">
                        <a:solidFill>
                          <a:schemeClr val="tx2"/>
                        </a:solidFill>
                      </a:endParaRP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IN" sz="2000" b="1" baseline="0" dirty="0">
                        <a:solidFill>
                          <a:schemeClr val="tx2"/>
                        </a:solidFill>
                      </a:endParaRP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1739328">
                <a:tc>
                  <a:txBody>
                    <a:bodyPr/>
                    <a:lstStyle/>
                    <a:p>
                      <a:pPr lvl="0" algn="just"/>
                      <a:r>
                        <a:rPr lang="en-US" sz="1800" b="1" kern="1200" dirty="0">
                          <a:solidFill>
                            <a:schemeClr val="tx2"/>
                          </a:solidFill>
                          <a:latin typeface="+mn-lt"/>
                          <a:ea typeface="+mn-ea"/>
                          <a:cs typeface="Times New Roman" pitchFamily="18" charset="0"/>
                        </a:rPr>
                        <a:t>iv. Have you come across cases where the relevant Controlling Authority of the bank  has  authorized  legal  action  for recovery  of  advances   or  recalling  of advances, but no such action was taken by the branch? </a:t>
                      </a:r>
                      <a:endParaRPr lang="en-US" sz="1800" b="1" kern="1200" baseline="0" dirty="0">
                        <a:solidFill>
                          <a:schemeClr val="tx2"/>
                        </a:solidFill>
                        <a:latin typeface="Arial (Body)"/>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1800" b="1" dirty="0">
                          <a:solidFill>
                            <a:schemeClr val="tx2"/>
                          </a:solidFill>
                        </a:rPr>
                        <a:t>Verify sample selected and comment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2225040">
                <a:tc>
                  <a:txBody>
                    <a:bodyPr/>
                    <a:lstStyle/>
                    <a:p>
                      <a:pPr marL="0" lvl="0" indent="0" algn="just">
                        <a:spcBef>
                          <a:spcPct val="10000"/>
                        </a:spcBef>
                        <a:buSzPct val="90000"/>
                      </a:pPr>
                      <a:r>
                        <a:rPr lang="en-US" sz="1800" b="1" kern="1200" dirty="0">
                          <a:solidFill>
                            <a:schemeClr val="tx2"/>
                          </a:solidFill>
                          <a:latin typeface="+mn-lt"/>
                          <a:ea typeface="+mn-ea"/>
                          <a:cs typeface="Times New Roman" pitchFamily="18" charset="0"/>
                        </a:rPr>
                        <a:t>v. Whether there are any accounts wherein process under IBC is mandated but not initiated by the branch?</a:t>
                      </a:r>
                    </a:p>
                    <a:p>
                      <a:pPr marL="0" lvl="0" indent="0" algn="just">
                        <a:spcBef>
                          <a:spcPct val="10000"/>
                        </a:spcBef>
                        <a:buSzPct val="90000"/>
                      </a:pPr>
                      <a:r>
                        <a:rPr lang="en-US" sz="1800" b="1" kern="1200" dirty="0">
                          <a:solidFill>
                            <a:schemeClr val="tx2"/>
                          </a:solidFill>
                          <a:latin typeface="+mn-lt"/>
                          <a:ea typeface="+mn-ea"/>
                          <a:cs typeface="Times New Roman" pitchFamily="18" charset="0"/>
                        </a:rPr>
                        <a:t>Whether there are any borrowers at the branch against whom the process of IBC is initiated by any of the creditors including bank? If yes, provide the list of such accounts and comment on the adequacy of provision made thereto?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1800" b="1" dirty="0">
                          <a:solidFill>
                            <a:schemeClr val="tx2"/>
                          </a:solidFill>
                        </a:rPr>
                        <a:t>Obtain list of eligible case for IBC</a:t>
                      </a:r>
                    </a:p>
                    <a:p>
                      <a:pPr marL="0" indent="0" algn="just">
                        <a:buNone/>
                      </a:pPr>
                      <a:r>
                        <a:rPr lang="en-US" sz="1800" b="1" dirty="0">
                          <a:solidFill>
                            <a:schemeClr val="tx2"/>
                          </a:solidFill>
                        </a:rPr>
                        <a:t>Check approvals of competent authority to proceed for IBC and comment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bl>
          </a:graphicData>
        </a:graphic>
      </p:graphicFrame>
      <p:sp>
        <p:nvSpPr>
          <p:cNvPr id="5" name="Slide Number Placeholder 4"/>
          <p:cNvSpPr>
            <a:spLocks noGrp="1"/>
          </p:cNvSpPr>
          <p:nvPr>
            <p:ph type="sldNum" sz="quarter" idx="12"/>
          </p:nvPr>
        </p:nvSpPr>
        <p:spPr/>
        <p:txBody>
          <a:bodyPr/>
          <a:lstStyle/>
          <a:p>
            <a:fld id="{ECDB6800-F8DA-4E50-8022-C1993CDE2A23}" type="slidenum">
              <a:rPr lang="en-IN" smtClean="0"/>
              <a:pPr/>
              <a:t>70</a:t>
            </a:fld>
            <a:endParaRPr lang="en-IN"/>
          </a:p>
        </p:txBody>
      </p:sp>
      <p:sp>
        <p:nvSpPr>
          <p:cNvPr id="7" name="Footer Placeholder 3">
            <a:extLst>
              <a:ext uri="{FF2B5EF4-FFF2-40B4-BE49-F238E27FC236}">
                <a16:creationId xmlns:a16="http://schemas.microsoft.com/office/drawing/2014/main" id="{84AB31CE-4E7C-4D26-BC84-2B29FA2360D8}"/>
              </a:ext>
            </a:extLst>
          </p:cNvPr>
          <p:cNvSpPr txBox="1">
            <a:spLocks/>
          </p:cNvSpPr>
          <p:nvPr/>
        </p:nvSpPr>
        <p:spPr>
          <a:xfrm>
            <a:off x="8770688" y="640911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223211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nvPr>
        </p:nvGraphicFramePr>
        <p:xfrm>
          <a:off x="1565564" y="907269"/>
          <a:ext cx="10094625" cy="5163793"/>
        </p:xfrm>
        <a:graphic>
          <a:graphicData uri="http://schemas.openxmlformats.org/drawingml/2006/table">
            <a:tbl>
              <a:tblPr firstRow="1" bandRow="1">
                <a:tableStyleId>{5C22544A-7EE6-4342-B048-85BDC9FD1C3A}</a:tableStyleId>
              </a:tblPr>
              <a:tblGrid>
                <a:gridCol w="4973781">
                  <a:extLst>
                    <a:ext uri="{9D8B030D-6E8A-4147-A177-3AD203B41FA5}">
                      <a16:colId xmlns:a16="http://schemas.microsoft.com/office/drawing/2014/main" val="20000"/>
                    </a:ext>
                  </a:extLst>
                </a:gridCol>
                <a:gridCol w="5120844">
                  <a:extLst>
                    <a:ext uri="{9D8B030D-6E8A-4147-A177-3AD203B41FA5}">
                      <a16:colId xmlns:a16="http://schemas.microsoft.com/office/drawing/2014/main" val="1449012105"/>
                    </a:ext>
                  </a:extLst>
                </a:gridCol>
              </a:tblGrid>
              <a:tr h="410565">
                <a:tc>
                  <a:txBody>
                    <a:bodyPr/>
                    <a:lstStyle/>
                    <a:p>
                      <a:pPr algn="ctr"/>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dirty="0">
                          <a:solidFill>
                            <a:schemeClr val="tx2"/>
                          </a:solidFill>
                        </a:rPr>
                        <a:t>5.</a:t>
                      </a:r>
                      <a:r>
                        <a:rPr lang="en-US" sz="2000" b="1" baseline="0" dirty="0">
                          <a:solidFill>
                            <a:schemeClr val="tx2"/>
                          </a:solidFill>
                        </a:rPr>
                        <a:t> Advances</a:t>
                      </a: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400050" indent="-400050">
                        <a:buNone/>
                      </a:pPr>
                      <a:endParaRPr lang="en-US" sz="2000" b="1" baseline="0" dirty="0">
                        <a:solidFill>
                          <a:schemeClr val="tx2"/>
                        </a:solidFill>
                      </a:endParaRP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1"/>
                  </a:ext>
                </a:extLst>
              </a:tr>
              <a:tr h="701040">
                <a:tc gridSpan="2">
                  <a:txBody>
                    <a:bodyPr/>
                    <a:lstStyle/>
                    <a:p>
                      <a:r>
                        <a:rPr lang="en-US" sz="2000" b="1" baseline="0" dirty="0">
                          <a:solidFill>
                            <a:schemeClr val="tx2"/>
                          </a:solidFill>
                        </a:rPr>
                        <a:t>Asset Classification, Provisioning of Advances and Resolution of Stressed Assets (0/12)</a:t>
                      </a:r>
                      <a:endParaRPr lang="en-IN" sz="2000" b="1" baseline="0" dirty="0">
                        <a:solidFill>
                          <a:schemeClr val="tx2"/>
                        </a:solidFill>
                      </a:endParaRP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IN" sz="2000" b="1" baseline="0" dirty="0">
                        <a:solidFill>
                          <a:schemeClr val="tx2"/>
                        </a:solidFill>
                      </a:endParaRP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1629943">
                <a:tc>
                  <a:txBody>
                    <a:bodyPr/>
                    <a:lstStyle/>
                    <a:p>
                      <a:pPr lvl="0" algn="just"/>
                      <a:r>
                        <a:rPr lang="en-US" sz="2000" b="1" kern="1200" dirty="0">
                          <a:solidFill>
                            <a:schemeClr val="tx2"/>
                          </a:solidFill>
                          <a:latin typeface="+mn-lt"/>
                          <a:ea typeface="+mn-ea"/>
                          <a:cs typeface="Times New Roman" pitchFamily="18" charset="0"/>
                        </a:rPr>
                        <a:t>vi) a) Have appropriate claims for credit guarantee (ECGC and others), if any, been duly lodged and settled? (Details to be given in format prescribed)</a:t>
                      </a:r>
                      <a:endParaRPr lang="en-US" sz="2000" b="1" kern="1200" baseline="0" dirty="0">
                        <a:solidFill>
                          <a:schemeClr val="tx2"/>
                        </a:solidFill>
                        <a:latin typeface="Arial (Body)"/>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dirty="0">
                          <a:solidFill>
                            <a:schemeClr val="tx2"/>
                          </a:solidFill>
                        </a:rPr>
                        <a:t>Check ECGC claims filed by the bank and verify the statement of claims received along with the necessary documentation regarding claims lodged and settled.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692727">
                <a:tc>
                  <a:txBody>
                    <a:bodyPr/>
                    <a:lstStyle/>
                    <a:p>
                      <a:pPr marL="0" lvl="0" indent="0" algn="just">
                        <a:spcBef>
                          <a:spcPct val="10000"/>
                        </a:spcBef>
                        <a:buSzPct val="90000"/>
                      </a:pPr>
                      <a:r>
                        <a:rPr lang="en-US" sz="2000" b="1" kern="1200" dirty="0">
                          <a:solidFill>
                            <a:schemeClr val="tx2"/>
                          </a:solidFill>
                          <a:latin typeface="+mn-lt"/>
                          <a:ea typeface="+mn-ea"/>
                          <a:cs typeface="Times New Roman" pitchFamily="18" charset="0"/>
                        </a:rPr>
                        <a:t>b) Give details of claims rejected? (As per the given table)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dirty="0">
                          <a:solidFill>
                            <a:schemeClr val="tx2"/>
                          </a:solidFill>
                        </a:rPr>
                        <a:t>Verify the claims rejected and </a:t>
                      </a:r>
                      <a:r>
                        <a:rPr lang="en-US" sz="2000" b="1" dirty="0" err="1">
                          <a:solidFill>
                            <a:schemeClr val="tx2"/>
                          </a:solidFill>
                        </a:rPr>
                        <a:t>coments</a:t>
                      </a:r>
                      <a:endParaRPr lang="en-US"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r h="1266305">
                <a:tc>
                  <a:txBody>
                    <a:bodyPr/>
                    <a:lstStyle/>
                    <a:p>
                      <a:pPr marL="0" lvl="0" indent="0" algn="just">
                        <a:spcBef>
                          <a:spcPct val="10000"/>
                        </a:spcBef>
                        <a:buSzPct val="90000"/>
                      </a:pPr>
                      <a:r>
                        <a:rPr lang="en-US" sz="2000" b="1" kern="1200" dirty="0">
                          <a:solidFill>
                            <a:schemeClr val="tx2"/>
                          </a:solidFill>
                          <a:latin typeface="+mn-lt"/>
                          <a:ea typeface="+mn-ea"/>
                          <a:cs typeface="Times New Roman" pitchFamily="18" charset="0"/>
                        </a:rPr>
                        <a:t>c) Whether the rejection is appropriately considered while determining the provisioning requirements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dirty="0">
                          <a:solidFill>
                            <a:schemeClr val="tx2"/>
                          </a:solidFill>
                        </a:rPr>
                        <a:t>Verify the amount of ECGC claims in NPA statements along with documents and comment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3901202493"/>
                  </a:ext>
                </a:extLst>
              </a:tr>
            </a:tbl>
          </a:graphicData>
        </a:graphic>
      </p:graphicFrame>
      <p:sp>
        <p:nvSpPr>
          <p:cNvPr id="5" name="Slide Number Placeholder 4"/>
          <p:cNvSpPr>
            <a:spLocks noGrp="1"/>
          </p:cNvSpPr>
          <p:nvPr>
            <p:ph type="sldNum" sz="quarter" idx="12"/>
          </p:nvPr>
        </p:nvSpPr>
        <p:spPr/>
        <p:txBody>
          <a:bodyPr/>
          <a:lstStyle/>
          <a:p>
            <a:fld id="{ECDB6800-F8DA-4E50-8022-C1993CDE2A23}" type="slidenum">
              <a:rPr lang="en-IN" smtClean="0"/>
              <a:pPr/>
              <a:t>71</a:t>
            </a:fld>
            <a:endParaRPr lang="en-IN"/>
          </a:p>
        </p:txBody>
      </p:sp>
      <p:sp>
        <p:nvSpPr>
          <p:cNvPr id="7" name="Footer Placeholder 3">
            <a:extLst>
              <a:ext uri="{FF2B5EF4-FFF2-40B4-BE49-F238E27FC236}">
                <a16:creationId xmlns:a16="http://schemas.microsoft.com/office/drawing/2014/main" id="{84AB31CE-4E7C-4D26-BC84-2B29FA2360D8}"/>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414402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nvPr>
        </p:nvGraphicFramePr>
        <p:xfrm>
          <a:off x="2009775" y="1083218"/>
          <a:ext cx="9020175" cy="4356810"/>
        </p:xfrm>
        <a:graphic>
          <a:graphicData uri="http://schemas.openxmlformats.org/drawingml/2006/table">
            <a:tbl>
              <a:tblPr firstRow="1" bandRow="1">
                <a:tableStyleId>{5C22544A-7EE6-4342-B048-85BDC9FD1C3A}</a:tableStyleId>
              </a:tblPr>
              <a:tblGrid>
                <a:gridCol w="3830551">
                  <a:extLst>
                    <a:ext uri="{9D8B030D-6E8A-4147-A177-3AD203B41FA5}">
                      <a16:colId xmlns:a16="http://schemas.microsoft.com/office/drawing/2014/main" val="20000"/>
                    </a:ext>
                  </a:extLst>
                </a:gridCol>
                <a:gridCol w="5189624">
                  <a:extLst>
                    <a:ext uri="{9D8B030D-6E8A-4147-A177-3AD203B41FA5}">
                      <a16:colId xmlns:a16="http://schemas.microsoft.com/office/drawing/2014/main" val="20001"/>
                    </a:ext>
                  </a:extLst>
                </a:gridCol>
              </a:tblGrid>
              <a:tr h="410565">
                <a:tc>
                  <a:txBody>
                    <a:bodyPr/>
                    <a:lstStyle/>
                    <a:p>
                      <a:pPr algn="ctr"/>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dirty="0">
                          <a:solidFill>
                            <a:schemeClr val="tx2"/>
                          </a:solidFill>
                        </a:rPr>
                        <a:t>5.</a:t>
                      </a:r>
                      <a:r>
                        <a:rPr lang="en-US" sz="2000" b="1" baseline="0" dirty="0">
                          <a:solidFill>
                            <a:schemeClr val="tx2"/>
                          </a:solidFill>
                        </a:rPr>
                        <a:t> Advances</a:t>
                      </a: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701040">
                <a:tc gridSpan="2">
                  <a:txBody>
                    <a:bodyPr/>
                    <a:lstStyle/>
                    <a:p>
                      <a:r>
                        <a:rPr lang="en-US" sz="2000" b="1" baseline="0" dirty="0">
                          <a:solidFill>
                            <a:schemeClr val="tx2"/>
                          </a:solidFill>
                        </a:rPr>
                        <a:t>Asset Classification, Provisioning of Advances and Resolution of Stressed Assets (0/12)</a:t>
                      </a:r>
                      <a:endParaRPr lang="en-IN" sz="2000" b="1" baseline="0" dirty="0">
                        <a:solidFill>
                          <a:schemeClr val="tx2"/>
                        </a:solidFill>
                      </a:endParaRP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342900" indent="-342900" algn="just">
                        <a:buAutoNum type="arabicPeriod"/>
                      </a:pPr>
                      <a:endParaRPr lang="en-US"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2"/>
                  </a:ext>
                </a:extLst>
              </a:tr>
              <a:tr h="1920240">
                <a:tc>
                  <a:txBody>
                    <a:bodyPr/>
                    <a:lstStyle/>
                    <a:p>
                      <a:pPr lvl="0" algn="just"/>
                      <a:r>
                        <a:rPr lang="en-US" sz="2000" b="1" kern="1200" dirty="0">
                          <a:solidFill>
                            <a:schemeClr val="tx2"/>
                          </a:solidFill>
                          <a:latin typeface="+mn-lt"/>
                          <a:ea typeface="+mn-ea"/>
                          <a:cs typeface="Times New Roman" pitchFamily="18" charset="0"/>
                        </a:rPr>
                        <a:t>vii) In respect of non-performing assets, has the branch obtained valuation reports from approved valuers for the immovables charged to the bank, once in three years, unless the circumstances warrant a shorter duration?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dirty="0">
                          <a:solidFill>
                            <a:schemeClr val="tx2"/>
                          </a:solidFill>
                        </a:rPr>
                        <a:t>Check the list of NPA accounts and date of valuation reports. Wherever the valuation report is older than 3 years, report</a:t>
                      </a:r>
                    </a:p>
                    <a:p>
                      <a:pPr marL="0" indent="0" algn="just">
                        <a:buNone/>
                      </a:pPr>
                      <a:r>
                        <a:rPr lang="en-US" sz="2000" b="1" dirty="0">
                          <a:solidFill>
                            <a:schemeClr val="tx2"/>
                          </a:solidFill>
                        </a:rPr>
                        <a:t>[Desktop approach of valuation should be commented upon in the report.]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p:txBody>
          <a:bodyPr/>
          <a:lstStyle/>
          <a:p>
            <a:fld id="{ECDB6800-F8DA-4E50-8022-C1993CDE2A23}" type="slidenum">
              <a:rPr lang="en-IN" smtClean="0"/>
              <a:pPr/>
              <a:t>72</a:t>
            </a:fld>
            <a:endParaRPr lang="en-IN"/>
          </a:p>
        </p:txBody>
      </p:sp>
      <p:sp>
        <p:nvSpPr>
          <p:cNvPr id="7" name="Footer Placeholder 3">
            <a:extLst>
              <a:ext uri="{FF2B5EF4-FFF2-40B4-BE49-F238E27FC236}">
                <a16:creationId xmlns:a16="http://schemas.microsoft.com/office/drawing/2014/main" id="{84AB31CE-4E7C-4D26-BC84-2B29FA2360D8}"/>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317177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nvPr>
        </p:nvGraphicFramePr>
        <p:xfrm>
          <a:off x="1593273" y="958523"/>
          <a:ext cx="10066915" cy="5576010"/>
        </p:xfrm>
        <a:graphic>
          <a:graphicData uri="http://schemas.openxmlformats.org/drawingml/2006/table">
            <a:tbl>
              <a:tblPr firstRow="1" bandRow="1">
                <a:tableStyleId>{5C22544A-7EE6-4342-B048-85BDC9FD1C3A}</a:tableStyleId>
              </a:tblPr>
              <a:tblGrid>
                <a:gridCol w="4275065">
                  <a:extLst>
                    <a:ext uri="{9D8B030D-6E8A-4147-A177-3AD203B41FA5}">
                      <a16:colId xmlns:a16="http://schemas.microsoft.com/office/drawing/2014/main" val="20000"/>
                    </a:ext>
                  </a:extLst>
                </a:gridCol>
                <a:gridCol w="5791850">
                  <a:extLst>
                    <a:ext uri="{9D8B030D-6E8A-4147-A177-3AD203B41FA5}">
                      <a16:colId xmlns:a16="http://schemas.microsoft.com/office/drawing/2014/main" val="20001"/>
                    </a:ext>
                  </a:extLst>
                </a:gridCol>
              </a:tblGrid>
              <a:tr h="410565">
                <a:tc>
                  <a:txBody>
                    <a:bodyPr/>
                    <a:lstStyle/>
                    <a:p>
                      <a:pPr algn="ctr"/>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dirty="0">
                          <a:solidFill>
                            <a:schemeClr val="tx2"/>
                          </a:solidFill>
                        </a:rPr>
                        <a:t>5.</a:t>
                      </a:r>
                      <a:r>
                        <a:rPr lang="en-US" sz="2000" b="1" baseline="0" dirty="0">
                          <a:solidFill>
                            <a:schemeClr val="tx2"/>
                          </a:solidFill>
                        </a:rPr>
                        <a:t> Advances</a:t>
                      </a: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701040">
                <a:tc gridSpan="2">
                  <a:txBody>
                    <a:bodyPr/>
                    <a:lstStyle/>
                    <a:p>
                      <a:r>
                        <a:rPr lang="en-US" sz="2000" b="1" baseline="0" dirty="0">
                          <a:solidFill>
                            <a:schemeClr val="tx2"/>
                          </a:solidFill>
                        </a:rPr>
                        <a:t>Asset Classification, Provisioning of Advances and Resolution of Stressed Assets (0/12)</a:t>
                      </a:r>
                      <a:endParaRPr lang="en-IN" sz="2000" b="1" baseline="0" dirty="0">
                        <a:solidFill>
                          <a:schemeClr val="tx2"/>
                        </a:solidFill>
                      </a:endParaRP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342900" indent="-342900" algn="just">
                        <a:buAutoNum type="arabicPeriod"/>
                      </a:pPr>
                      <a:endParaRPr lang="en-US"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2"/>
                  </a:ext>
                </a:extLst>
              </a:tr>
              <a:tr h="2225040">
                <a:tc>
                  <a:txBody>
                    <a:bodyPr/>
                    <a:lstStyle/>
                    <a:p>
                      <a:pPr marL="0" lvl="0" indent="0" algn="just">
                        <a:spcBef>
                          <a:spcPct val="10000"/>
                        </a:spcBef>
                        <a:buSzPct val="90000"/>
                      </a:pPr>
                      <a:r>
                        <a:rPr lang="en-US" sz="2000" b="1" kern="1200" dirty="0">
                          <a:solidFill>
                            <a:schemeClr val="tx2"/>
                          </a:solidFill>
                          <a:latin typeface="+mn-lt"/>
                          <a:ea typeface="+mn-ea"/>
                          <a:cs typeface="Times New Roman" pitchFamily="18" charset="0"/>
                        </a:rPr>
                        <a:t>viii) In the cases examined by you, has the branch complied with the Recovery Policy prescribed by the controlling authorities of the bank with respect to compromise/settlement and write-off cases? Details of the cases of compromise/ settlement and write-off cases   involving   write-offs/waivers in excess of Rs. 50.00 lakhs may be given.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dirty="0">
                          <a:solidFill>
                            <a:schemeClr val="tx2"/>
                          </a:solidFill>
                        </a:rPr>
                        <a:t>Check the banks policy for compromise, settlement, OTS etc.</a:t>
                      </a:r>
                    </a:p>
                    <a:p>
                      <a:pPr marL="0" indent="0" algn="just">
                        <a:buNone/>
                      </a:pPr>
                      <a:endParaRPr lang="en-US" sz="2000" b="1" dirty="0">
                        <a:solidFill>
                          <a:schemeClr val="tx2"/>
                        </a:solidFill>
                      </a:endParaRPr>
                    </a:p>
                    <a:p>
                      <a:pPr marL="0" indent="0" algn="just">
                        <a:buNone/>
                      </a:pPr>
                      <a:r>
                        <a:rPr lang="en-US" sz="2000" b="1" dirty="0">
                          <a:solidFill>
                            <a:schemeClr val="tx2"/>
                          </a:solidFill>
                        </a:rPr>
                        <a:t>Check number of cases settled under these schemes during the year.</a:t>
                      </a:r>
                    </a:p>
                    <a:p>
                      <a:pPr marL="0" indent="0" algn="just">
                        <a:buNone/>
                      </a:pPr>
                      <a:endParaRPr lang="en-US" sz="2000" b="1" dirty="0">
                        <a:solidFill>
                          <a:schemeClr val="tx2"/>
                        </a:solidFill>
                      </a:endParaRPr>
                    </a:p>
                    <a:p>
                      <a:pPr marL="0" indent="0" algn="just">
                        <a:buNone/>
                      </a:pPr>
                      <a:r>
                        <a:rPr lang="en-US" sz="2000" b="1" dirty="0">
                          <a:solidFill>
                            <a:schemeClr val="tx2"/>
                          </a:solidFill>
                        </a:rPr>
                        <a:t>Check compliance with all terms and conditions</a:t>
                      </a:r>
                    </a:p>
                    <a:p>
                      <a:pPr marL="0" indent="0" algn="just">
                        <a:buNone/>
                      </a:pPr>
                      <a:endParaRPr lang="en-US" sz="2000" b="1" dirty="0">
                        <a:solidFill>
                          <a:schemeClr val="tx2"/>
                        </a:solidFill>
                      </a:endParaRPr>
                    </a:p>
                    <a:p>
                      <a:pPr marL="0" indent="0" algn="just">
                        <a:buNone/>
                      </a:pPr>
                      <a:r>
                        <a:rPr lang="en-US" sz="2000" b="1" dirty="0">
                          <a:solidFill>
                            <a:schemeClr val="tx2"/>
                          </a:solidFill>
                        </a:rPr>
                        <a:t>Check accounting entries for apportionment of receipts towards Income/Charges/ Principle amount etc. as per Accounting policy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bl>
          </a:graphicData>
        </a:graphic>
      </p:graphicFrame>
      <p:sp>
        <p:nvSpPr>
          <p:cNvPr id="5" name="Slide Number Placeholder 4"/>
          <p:cNvSpPr>
            <a:spLocks noGrp="1"/>
          </p:cNvSpPr>
          <p:nvPr>
            <p:ph type="sldNum" sz="quarter" idx="12"/>
          </p:nvPr>
        </p:nvSpPr>
        <p:spPr/>
        <p:txBody>
          <a:bodyPr/>
          <a:lstStyle/>
          <a:p>
            <a:fld id="{ECDB6800-F8DA-4E50-8022-C1993CDE2A23}" type="slidenum">
              <a:rPr lang="en-IN" smtClean="0"/>
              <a:pPr/>
              <a:t>73</a:t>
            </a:fld>
            <a:endParaRPr lang="en-IN"/>
          </a:p>
        </p:txBody>
      </p:sp>
      <p:sp>
        <p:nvSpPr>
          <p:cNvPr id="7" name="Footer Placeholder 3">
            <a:extLst>
              <a:ext uri="{FF2B5EF4-FFF2-40B4-BE49-F238E27FC236}">
                <a16:creationId xmlns:a16="http://schemas.microsoft.com/office/drawing/2014/main" id="{84AB31CE-4E7C-4D26-BC84-2B29FA2360D8}"/>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95332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nvPr>
        </p:nvGraphicFramePr>
        <p:xfrm>
          <a:off x="1579418" y="1083218"/>
          <a:ext cx="10080769" cy="5362650"/>
        </p:xfrm>
        <a:graphic>
          <a:graphicData uri="http://schemas.openxmlformats.org/drawingml/2006/table">
            <a:tbl>
              <a:tblPr firstRow="1" bandRow="1">
                <a:tableStyleId>{5C22544A-7EE6-4342-B048-85BDC9FD1C3A}</a:tableStyleId>
              </a:tblPr>
              <a:tblGrid>
                <a:gridCol w="4280947">
                  <a:extLst>
                    <a:ext uri="{9D8B030D-6E8A-4147-A177-3AD203B41FA5}">
                      <a16:colId xmlns:a16="http://schemas.microsoft.com/office/drawing/2014/main" val="20000"/>
                    </a:ext>
                  </a:extLst>
                </a:gridCol>
                <a:gridCol w="5799822">
                  <a:extLst>
                    <a:ext uri="{9D8B030D-6E8A-4147-A177-3AD203B41FA5}">
                      <a16:colId xmlns:a16="http://schemas.microsoft.com/office/drawing/2014/main" val="20001"/>
                    </a:ext>
                  </a:extLst>
                </a:gridCol>
              </a:tblGrid>
              <a:tr h="410565">
                <a:tc>
                  <a:txBody>
                    <a:bodyPr/>
                    <a:lstStyle/>
                    <a:p>
                      <a:pPr algn="ctr"/>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dirty="0">
                          <a:solidFill>
                            <a:schemeClr val="tx2"/>
                          </a:solidFill>
                        </a:rPr>
                        <a:t>5.</a:t>
                      </a:r>
                      <a:r>
                        <a:rPr lang="en-US" sz="2000" b="1" baseline="0" dirty="0">
                          <a:solidFill>
                            <a:schemeClr val="tx2"/>
                          </a:solidFill>
                        </a:rPr>
                        <a:t> Advances</a:t>
                      </a: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701040">
                <a:tc gridSpan="2">
                  <a:txBody>
                    <a:bodyPr/>
                    <a:lstStyle/>
                    <a:p>
                      <a:r>
                        <a:rPr lang="en-US" sz="2000" b="1" baseline="0" dirty="0">
                          <a:solidFill>
                            <a:schemeClr val="tx2"/>
                          </a:solidFill>
                        </a:rPr>
                        <a:t>Asset Classification, Provisioning of Advances and Resolution of Stressed Assets (0/12)</a:t>
                      </a:r>
                      <a:endParaRPr lang="en-IN" sz="2000" b="1" baseline="0" dirty="0">
                        <a:solidFill>
                          <a:schemeClr val="tx2"/>
                        </a:solidFill>
                      </a:endParaRP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342900" indent="-342900" algn="just">
                        <a:buAutoNum type="arabicPeriod"/>
                      </a:pPr>
                      <a:endParaRPr lang="en-US"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2"/>
                  </a:ext>
                </a:extLst>
              </a:tr>
              <a:tr h="1920240">
                <a:tc>
                  <a:txBody>
                    <a:bodyPr/>
                    <a:lstStyle/>
                    <a:p>
                      <a:pPr lvl="0" algn="just"/>
                      <a:r>
                        <a:rPr lang="en-US" sz="2000" b="1" kern="1200" dirty="0">
                          <a:solidFill>
                            <a:schemeClr val="tx2"/>
                          </a:solidFill>
                          <a:latin typeface="+mn-lt"/>
                          <a:ea typeface="+mn-ea"/>
                          <a:cs typeface="Times New Roman" pitchFamily="18" charset="0"/>
                        </a:rPr>
                        <a:t>ix) Is the branch prompt in ensuring execution of decrees obtained for recovery from the defaulting borrowers? Give Age-wise analysis of decrees obtained and pending execution.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dirty="0">
                          <a:solidFill>
                            <a:schemeClr val="tx2"/>
                          </a:solidFill>
                        </a:rPr>
                        <a:t>Verify the list of decrees obtained and age wise listing along with reasons for delay, if any, in execution. Comment appropriately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1584227">
                <a:tc>
                  <a:txBody>
                    <a:bodyPr/>
                    <a:lstStyle/>
                    <a:p>
                      <a:pPr marL="0" lvl="0" indent="0" algn="just">
                        <a:spcBef>
                          <a:spcPct val="10000"/>
                        </a:spcBef>
                        <a:buSzPct val="90000"/>
                      </a:pPr>
                      <a:r>
                        <a:rPr lang="en-US" sz="2000" b="1" kern="1200" dirty="0">
                          <a:solidFill>
                            <a:schemeClr val="tx2"/>
                          </a:solidFill>
                          <a:latin typeface="+mn-lt"/>
                          <a:ea typeface="+mn-ea"/>
                          <a:cs typeface="Times New Roman" pitchFamily="18" charset="0"/>
                        </a:rPr>
                        <a:t>x) Whether in the cases concluded the recoveries have been properly appropriated against the principal / interest as per the policy of the bank?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dirty="0">
                          <a:solidFill>
                            <a:schemeClr val="tx2"/>
                          </a:solidFill>
                        </a:rPr>
                        <a:t>Check accounting entries for apportionment of receipts towards Income/Charges/ Principle amount etc. as per Accounting policy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bl>
          </a:graphicData>
        </a:graphic>
      </p:graphicFrame>
      <p:sp>
        <p:nvSpPr>
          <p:cNvPr id="5" name="Slide Number Placeholder 4"/>
          <p:cNvSpPr>
            <a:spLocks noGrp="1"/>
          </p:cNvSpPr>
          <p:nvPr>
            <p:ph type="sldNum" sz="quarter" idx="12"/>
          </p:nvPr>
        </p:nvSpPr>
        <p:spPr/>
        <p:txBody>
          <a:bodyPr/>
          <a:lstStyle/>
          <a:p>
            <a:fld id="{ECDB6800-F8DA-4E50-8022-C1993CDE2A23}" type="slidenum">
              <a:rPr lang="en-IN" smtClean="0"/>
              <a:pPr/>
              <a:t>74</a:t>
            </a:fld>
            <a:endParaRPr lang="en-IN"/>
          </a:p>
        </p:txBody>
      </p:sp>
      <p:sp>
        <p:nvSpPr>
          <p:cNvPr id="7" name="Footer Placeholder 3">
            <a:extLst>
              <a:ext uri="{FF2B5EF4-FFF2-40B4-BE49-F238E27FC236}">
                <a16:creationId xmlns:a16="http://schemas.microsoft.com/office/drawing/2014/main" id="{84AB31CE-4E7C-4D26-BC84-2B29FA2360D8}"/>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32780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nvPr>
        </p:nvGraphicFramePr>
        <p:xfrm>
          <a:off x="1842656" y="1129590"/>
          <a:ext cx="9796894" cy="5154832"/>
        </p:xfrm>
        <a:graphic>
          <a:graphicData uri="http://schemas.openxmlformats.org/drawingml/2006/table">
            <a:tbl>
              <a:tblPr firstRow="1" bandRow="1">
                <a:tableStyleId>{5C22544A-7EE6-4342-B048-85BDC9FD1C3A}</a:tableStyleId>
              </a:tblPr>
              <a:tblGrid>
                <a:gridCol w="4160396">
                  <a:extLst>
                    <a:ext uri="{9D8B030D-6E8A-4147-A177-3AD203B41FA5}">
                      <a16:colId xmlns:a16="http://schemas.microsoft.com/office/drawing/2014/main" val="20000"/>
                    </a:ext>
                  </a:extLst>
                </a:gridCol>
                <a:gridCol w="5636498">
                  <a:extLst>
                    <a:ext uri="{9D8B030D-6E8A-4147-A177-3AD203B41FA5}">
                      <a16:colId xmlns:a16="http://schemas.microsoft.com/office/drawing/2014/main" val="20001"/>
                    </a:ext>
                  </a:extLst>
                </a:gridCol>
              </a:tblGrid>
              <a:tr h="410565">
                <a:tc>
                  <a:txBody>
                    <a:bodyPr/>
                    <a:lstStyle/>
                    <a:p>
                      <a:pPr algn="ctr"/>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dirty="0">
                          <a:solidFill>
                            <a:schemeClr val="tx2"/>
                          </a:solidFill>
                        </a:rPr>
                        <a:t>5.</a:t>
                      </a:r>
                      <a:r>
                        <a:rPr lang="en-US" sz="2000" b="1" baseline="0" dirty="0">
                          <a:solidFill>
                            <a:schemeClr val="tx2"/>
                          </a:solidFill>
                        </a:rPr>
                        <a:t> Advances</a:t>
                      </a: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701040">
                <a:tc gridSpan="2">
                  <a:txBody>
                    <a:bodyPr/>
                    <a:lstStyle/>
                    <a:p>
                      <a:r>
                        <a:rPr lang="en-US" sz="2000" b="1" baseline="0" dirty="0">
                          <a:solidFill>
                            <a:schemeClr val="tx2"/>
                          </a:solidFill>
                        </a:rPr>
                        <a:t>Asset Classification, Provisioning of Advances and Resolution of Stressed Assets (0/12)</a:t>
                      </a:r>
                      <a:endParaRPr lang="en-IN" sz="2000" b="1" baseline="0" dirty="0">
                        <a:solidFill>
                          <a:schemeClr val="tx2"/>
                        </a:solidFill>
                      </a:endParaRP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342900" indent="-342900" algn="just">
                        <a:buAutoNum type="arabicPeriod"/>
                      </a:pPr>
                      <a:endParaRPr lang="en-US"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2"/>
                  </a:ext>
                </a:extLst>
              </a:tr>
              <a:tr h="673331">
                <a:tc>
                  <a:txBody>
                    <a:bodyPr/>
                    <a:lstStyle/>
                    <a:p>
                      <a:pPr lvl="0" algn="just"/>
                      <a:r>
                        <a:rPr lang="en-US" sz="2000" b="1" kern="1200" dirty="0" err="1">
                          <a:solidFill>
                            <a:schemeClr val="tx2"/>
                          </a:solidFill>
                          <a:latin typeface="+mn-lt"/>
                          <a:ea typeface="+mn-ea"/>
                          <a:cs typeface="Times New Roman" pitchFamily="18" charset="0"/>
                        </a:rPr>
                        <a:t>i</a:t>
                      </a:r>
                      <a:r>
                        <a:rPr lang="en-US" sz="2000" b="1" kern="1200" dirty="0">
                          <a:solidFill>
                            <a:schemeClr val="tx2"/>
                          </a:solidFill>
                          <a:latin typeface="+mn-lt"/>
                          <a:ea typeface="+mn-ea"/>
                          <a:cs typeface="Times New Roman" pitchFamily="18" charset="0"/>
                        </a:rPr>
                        <a:t>) List of borrowers with details of LCs devolved or BG invoked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dirty="0">
                          <a:solidFill>
                            <a:schemeClr val="tx2"/>
                          </a:solidFill>
                        </a:rPr>
                        <a:t>Obtain and verify the list of LCs devolved and BGs invoked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1011382">
                <a:tc>
                  <a:txBody>
                    <a:bodyPr/>
                    <a:lstStyle/>
                    <a:p>
                      <a:pPr marL="0" lvl="0" indent="0" algn="just">
                        <a:spcBef>
                          <a:spcPct val="10000"/>
                        </a:spcBef>
                        <a:buSzPct val="90000"/>
                      </a:pPr>
                      <a:r>
                        <a:rPr lang="en-US" sz="2000" b="1" kern="1200" dirty="0">
                          <a:solidFill>
                            <a:schemeClr val="tx2"/>
                          </a:solidFill>
                          <a:latin typeface="+mn-lt"/>
                          <a:ea typeface="+mn-ea"/>
                          <a:cs typeface="Times New Roman" pitchFamily="18" charset="0"/>
                        </a:rPr>
                        <a:t>ii) List of borrowers where the LCs devolved/ BG invoked but not paid with amount thereof.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dirty="0">
                          <a:solidFill>
                            <a:schemeClr val="tx2"/>
                          </a:solidFill>
                        </a:rPr>
                        <a:t>Unpaid LC devolved / BG invoked should be verified, report whether debited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r h="1011382">
                <a:tc>
                  <a:txBody>
                    <a:bodyPr/>
                    <a:lstStyle/>
                    <a:p>
                      <a:pPr marL="0" lvl="0" indent="0" algn="just">
                        <a:spcBef>
                          <a:spcPct val="10000"/>
                        </a:spcBef>
                        <a:buSzPct val="90000"/>
                      </a:pPr>
                      <a:r>
                        <a:rPr lang="en-US" sz="2000" b="1" kern="1200" dirty="0">
                          <a:solidFill>
                            <a:schemeClr val="tx2"/>
                          </a:solidFill>
                          <a:latin typeface="+mn-lt"/>
                          <a:ea typeface="+mn-ea"/>
                          <a:cs typeface="Times New Roman" pitchFamily="18" charset="0"/>
                        </a:rPr>
                        <a:t>iii) List of instances where interchangeability between fund based and non-fund-based facilities was allowed subsequent to devolvement of LC / invocation of BG.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dirty="0">
                          <a:solidFill>
                            <a:schemeClr val="tx2"/>
                          </a:solidFill>
                        </a:rPr>
                        <a:t>Check T &amp; C as per sanction letter regarding interchangeability and verify from account operations whether such facility was utilized during the year. Comment appropriately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2006979421"/>
                  </a:ext>
                </a:extLst>
              </a:tr>
            </a:tbl>
          </a:graphicData>
        </a:graphic>
      </p:graphicFrame>
      <p:sp>
        <p:nvSpPr>
          <p:cNvPr id="5" name="Slide Number Placeholder 4"/>
          <p:cNvSpPr>
            <a:spLocks noGrp="1"/>
          </p:cNvSpPr>
          <p:nvPr>
            <p:ph type="sldNum" sz="quarter" idx="12"/>
          </p:nvPr>
        </p:nvSpPr>
        <p:spPr/>
        <p:txBody>
          <a:bodyPr/>
          <a:lstStyle/>
          <a:p>
            <a:fld id="{ECDB6800-F8DA-4E50-8022-C1993CDE2A23}" type="slidenum">
              <a:rPr lang="en-IN" smtClean="0"/>
              <a:pPr/>
              <a:t>75</a:t>
            </a:fld>
            <a:endParaRPr lang="en-IN"/>
          </a:p>
        </p:txBody>
      </p:sp>
      <p:sp>
        <p:nvSpPr>
          <p:cNvPr id="7" name="Footer Placeholder 3">
            <a:extLst>
              <a:ext uri="{FF2B5EF4-FFF2-40B4-BE49-F238E27FC236}">
                <a16:creationId xmlns:a16="http://schemas.microsoft.com/office/drawing/2014/main" id="{84AB31CE-4E7C-4D26-BC84-2B29FA2360D8}"/>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400793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nvPr>
        </p:nvGraphicFramePr>
        <p:xfrm>
          <a:off x="2050473" y="1052738"/>
          <a:ext cx="9189027" cy="4814010"/>
        </p:xfrm>
        <a:graphic>
          <a:graphicData uri="http://schemas.openxmlformats.org/drawingml/2006/table">
            <a:tbl>
              <a:tblPr firstRow="1" bandRow="1">
                <a:tableStyleId>{5C22544A-7EE6-4342-B048-85BDC9FD1C3A}</a:tableStyleId>
              </a:tblPr>
              <a:tblGrid>
                <a:gridCol w="3930527">
                  <a:extLst>
                    <a:ext uri="{9D8B030D-6E8A-4147-A177-3AD203B41FA5}">
                      <a16:colId xmlns:a16="http://schemas.microsoft.com/office/drawing/2014/main" val="20000"/>
                    </a:ext>
                  </a:extLst>
                </a:gridCol>
                <a:gridCol w="5258500">
                  <a:extLst>
                    <a:ext uri="{9D8B030D-6E8A-4147-A177-3AD203B41FA5}">
                      <a16:colId xmlns:a16="http://schemas.microsoft.com/office/drawing/2014/main" val="20001"/>
                    </a:ext>
                  </a:extLst>
                </a:gridCol>
              </a:tblGrid>
              <a:tr h="410565">
                <a:tc>
                  <a:txBody>
                    <a:bodyPr/>
                    <a:lstStyle/>
                    <a:p>
                      <a:pPr algn="ctr"/>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dirty="0">
                          <a:solidFill>
                            <a:schemeClr val="tx2"/>
                          </a:solidFill>
                        </a:rPr>
                        <a:t>6.</a:t>
                      </a:r>
                      <a:r>
                        <a:rPr lang="en-US" sz="2000" b="1" baseline="0" dirty="0">
                          <a:solidFill>
                            <a:schemeClr val="tx2"/>
                          </a:solidFill>
                        </a:rPr>
                        <a:t> Other Assets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350405">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tx2"/>
                          </a:solidFill>
                          <a:latin typeface="+mn-lt"/>
                          <a:ea typeface="+mn-ea"/>
                          <a:cs typeface="Times New Roman" pitchFamily="18" charset="0"/>
                        </a:rPr>
                        <a:t>Suspense Account / Sundry Asset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0" lvl="0" indent="0" algn="just">
                        <a:spcBef>
                          <a:spcPct val="10000"/>
                        </a:spcBef>
                        <a:buSzPct val="90000"/>
                        <a:buNone/>
                      </a:pPr>
                      <a:endParaRPr lang="en-US" sz="1800" b="0" i="0"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5"/>
                  </a:ext>
                </a:extLst>
              </a:tr>
              <a:tr h="708647">
                <a:tc>
                  <a:txBody>
                    <a:bodyPr/>
                    <a:lstStyle/>
                    <a:p>
                      <a:pPr lvl="0" algn="just"/>
                      <a:r>
                        <a:rPr lang="en-US" sz="2000" b="1" kern="1200" dirty="0" err="1">
                          <a:solidFill>
                            <a:schemeClr val="tx2"/>
                          </a:solidFill>
                          <a:latin typeface="+mn-lt"/>
                          <a:ea typeface="+mn-ea"/>
                          <a:cs typeface="Times New Roman" pitchFamily="18" charset="0"/>
                        </a:rPr>
                        <a:t>i</a:t>
                      </a:r>
                      <a:r>
                        <a:rPr lang="en-US" sz="2000" b="1" kern="1200" dirty="0">
                          <a:solidFill>
                            <a:schemeClr val="tx2"/>
                          </a:solidFill>
                          <a:latin typeface="+mn-lt"/>
                          <a:ea typeface="+mn-ea"/>
                          <a:cs typeface="Times New Roman" pitchFamily="18" charset="0"/>
                        </a:rPr>
                        <a:t>) Expeditious clearance of items / Year-wise break-up required to be given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lvl="0" indent="0" algn="just">
                        <a:spcBef>
                          <a:spcPct val="10000"/>
                        </a:spcBef>
                        <a:buSzPct val="90000"/>
                        <a:buNone/>
                      </a:pPr>
                      <a:r>
                        <a:rPr lang="en-US" sz="2000" b="1" i="0" dirty="0">
                          <a:solidFill>
                            <a:schemeClr val="tx2"/>
                          </a:solidFill>
                        </a:rPr>
                        <a:t>Check the list suspense A/c and vouch it Verify nature of transactions and efforts taken to </a:t>
                      </a:r>
                      <a:r>
                        <a:rPr lang="en-US" sz="2000" b="1" i="0" dirty="0" err="1">
                          <a:solidFill>
                            <a:schemeClr val="tx2"/>
                          </a:solidFill>
                        </a:rPr>
                        <a:t>regularise</a:t>
                      </a:r>
                      <a:r>
                        <a:rPr lang="en-US" sz="2000" b="1" i="0" dirty="0">
                          <a:solidFill>
                            <a:schemeClr val="tx2"/>
                          </a:solidFill>
                        </a:rPr>
                        <a:t>/rectify the same.</a:t>
                      </a:r>
                    </a:p>
                    <a:p>
                      <a:pPr marL="0" lvl="0" indent="0" algn="just">
                        <a:spcBef>
                          <a:spcPct val="10000"/>
                        </a:spcBef>
                        <a:buSzPct val="90000"/>
                        <a:buNone/>
                      </a:pPr>
                      <a:r>
                        <a:rPr lang="en-US" sz="2000" b="1" i="0" dirty="0">
                          <a:solidFill>
                            <a:schemeClr val="tx2"/>
                          </a:solidFill>
                        </a:rPr>
                        <a:t>if amounts are not recoverable, propose write off / provisions appropriately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6"/>
                  </a:ext>
                </a:extLst>
              </a:tr>
              <a:tr h="708647">
                <a:tc>
                  <a:txBody>
                    <a:bodyPr/>
                    <a:lstStyle/>
                    <a:p>
                      <a:pPr lvl="0" algn="just"/>
                      <a:r>
                        <a:rPr lang="en-US" sz="2000" b="1" kern="1200" dirty="0">
                          <a:solidFill>
                            <a:schemeClr val="tx2"/>
                          </a:solidFill>
                          <a:latin typeface="+mn-lt"/>
                          <a:ea typeface="+mn-ea"/>
                          <a:cs typeface="Times New Roman" pitchFamily="18" charset="0"/>
                        </a:rPr>
                        <a:t>ii) Does your test check indicate any unusual items in these accounts?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lvl="0" indent="0" algn="just">
                        <a:spcBef>
                          <a:spcPct val="10000"/>
                        </a:spcBef>
                        <a:buSzPct val="90000"/>
                        <a:buNone/>
                      </a:pPr>
                      <a:r>
                        <a:rPr lang="en-US" sz="2000" b="1" i="0" dirty="0">
                          <a:solidFill>
                            <a:schemeClr val="tx2"/>
                          </a:solidFill>
                        </a:rPr>
                        <a:t>test the originating debits and verify the correctness of the transactions. If any unusual item is noticed, take full details of the same.</a:t>
                      </a:r>
                    </a:p>
                    <a:p>
                      <a:pPr marL="0" lvl="0" indent="0" algn="just">
                        <a:spcBef>
                          <a:spcPct val="10000"/>
                        </a:spcBef>
                        <a:buSzPct val="90000"/>
                        <a:buNone/>
                      </a:pPr>
                      <a:r>
                        <a:rPr lang="en-US" sz="2000" b="1" i="0" dirty="0">
                          <a:solidFill>
                            <a:schemeClr val="tx2"/>
                          </a:solidFill>
                        </a:rPr>
                        <a:t>if amounts are not recoverable, propose write off / provisions appropriately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3099541746"/>
                  </a:ext>
                </a:extLst>
              </a:tr>
            </a:tbl>
          </a:graphicData>
        </a:graphic>
      </p:graphicFrame>
      <p:sp>
        <p:nvSpPr>
          <p:cNvPr id="5" name="Slide Number Placeholder 4"/>
          <p:cNvSpPr>
            <a:spLocks noGrp="1"/>
          </p:cNvSpPr>
          <p:nvPr>
            <p:ph type="sldNum" sz="quarter" idx="12"/>
          </p:nvPr>
        </p:nvSpPr>
        <p:spPr/>
        <p:txBody>
          <a:bodyPr/>
          <a:lstStyle/>
          <a:p>
            <a:fld id="{ECDB6800-F8DA-4E50-8022-C1993CDE2A23}" type="slidenum">
              <a:rPr lang="en-IN" smtClean="0"/>
              <a:pPr/>
              <a:t>76</a:t>
            </a:fld>
            <a:endParaRPr lang="en-IN"/>
          </a:p>
        </p:txBody>
      </p:sp>
      <p:sp>
        <p:nvSpPr>
          <p:cNvPr id="8" name="Footer Placeholder 3">
            <a:extLst>
              <a:ext uri="{FF2B5EF4-FFF2-40B4-BE49-F238E27FC236}">
                <a16:creationId xmlns:a16="http://schemas.microsoft.com/office/drawing/2014/main" id="{C075327D-075F-436F-BA5A-952C20CE3958}"/>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lstStyle/>
          <a:p>
            <a:pPr algn="ctr"/>
            <a:r>
              <a:rPr lang="en-IN" b="1" dirty="0">
                <a:solidFill>
                  <a:schemeClr val="tx2"/>
                </a:solidFill>
              </a:rPr>
              <a:t>Overview of LFAR - Liabilities</a:t>
            </a:r>
            <a:endParaRPr lang="en-IN" dirty="0"/>
          </a:p>
        </p:txBody>
      </p:sp>
      <p:graphicFrame>
        <p:nvGraphicFramePr>
          <p:cNvPr id="6" name="Content Placeholder 5"/>
          <p:cNvGraphicFramePr>
            <a:graphicFrameLocks noGrp="1"/>
          </p:cNvGraphicFramePr>
          <p:nvPr>
            <p:ph idx="1"/>
          </p:nvPr>
        </p:nvGraphicFramePr>
        <p:xfrm>
          <a:off x="2124074" y="1052738"/>
          <a:ext cx="9536113" cy="5362650"/>
        </p:xfrm>
        <a:graphic>
          <a:graphicData uri="http://schemas.openxmlformats.org/drawingml/2006/table">
            <a:tbl>
              <a:tblPr firstRow="1" bandRow="1">
                <a:tableStyleId>{5C22544A-7EE6-4342-B048-85BDC9FD1C3A}</a:tableStyleId>
              </a:tblPr>
              <a:tblGrid>
                <a:gridCol w="4078991">
                  <a:extLst>
                    <a:ext uri="{9D8B030D-6E8A-4147-A177-3AD203B41FA5}">
                      <a16:colId xmlns:a16="http://schemas.microsoft.com/office/drawing/2014/main" val="20000"/>
                    </a:ext>
                  </a:extLst>
                </a:gridCol>
                <a:gridCol w="5457122">
                  <a:extLst>
                    <a:ext uri="{9D8B030D-6E8A-4147-A177-3AD203B41FA5}">
                      <a16:colId xmlns:a16="http://schemas.microsoft.com/office/drawing/2014/main" val="20001"/>
                    </a:ext>
                  </a:extLst>
                </a:gridCol>
              </a:tblGrid>
              <a:tr h="410565">
                <a:tc>
                  <a:txBody>
                    <a:bodyPr/>
                    <a:lstStyle/>
                    <a:p>
                      <a:pPr algn="ctr"/>
                      <a:r>
                        <a:rPr lang="en-US" sz="2000" b="1" baseline="0" dirty="0">
                          <a:solidFill>
                            <a:schemeClr val="tx2"/>
                          </a:solidFill>
                        </a:rPr>
                        <a:t>Particulars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baseline="0" dirty="0">
                          <a:solidFill>
                            <a:schemeClr val="tx2"/>
                          </a:solidFill>
                        </a:rPr>
                        <a:t>Check Points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baseline="0" dirty="0">
                          <a:solidFill>
                            <a:schemeClr val="tx2"/>
                          </a:solidFill>
                        </a:rPr>
                        <a:t>1. Deposits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708647">
                <a:tc>
                  <a:txBody>
                    <a:bodyPr/>
                    <a:lstStyle/>
                    <a:p>
                      <a:pPr lvl="0" algn="just"/>
                      <a:r>
                        <a:rPr lang="en-US" sz="2000" b="1" kern="1200" baseline="0" dirty="0">
                          <a:solidFill>
                            <a:schemeClr val="tx2"/>
                          </a:solidFill>
                          <a:latin typeface="+mn-lt"/>
                          <a:ea typeface="+mn-ea"/>
                          <a:cs typeface="Times New Roman" pitchFamily="18" charset="0"/>
                        </a:rPr>
                        <a:t>Does the bank have a system of identification of dormant/ inoperative accounts and internal controls with regard to operations in such accounts? Report instances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lvl="0" indent="0" algn="just">
                        <a:spcBef>
                          <a:spcPct val="10000"/>
                        </a:spcBef>
                        <a:buSzPct val="90000"/>
                        <a:buNone/>
                      </a:pPr>
                      <a:r>
                        <a:rPr lang="en-US" sz="2000" b="1" i="0" baseline="0" dirty="0">
                          <a:solidFill>
                            <a:schemeClr val="tx2"/>
                          </a:solidFill>
                        </a:rPr>
                        <a:t>Controls over marking and unmarking of inoperative account to be reviewed and tested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2"/>
                  </a:ext>
                </a:extLst>
              </a:tr>
              <a:tr h="708647">
                <a:tc>
                  <a:txBody>
                    <a:bodyPr/>
                    <a:lstStyle/>
                    <a:p>
                      <a:pPr lvl="0" algn="just"/>
                      <a:r>
                        <a:rPr lang="en-US" sz="2000" b="1" kern="1200" baseline="0" dirty="0">
                          <a:solidFill>
                            <a:schemeClr val="tx2"/>
                          </a:solidFill>
                          <a:latin typeface="+mn-lt"/>
                          <a:ea typeface="+mn-ea"/>
                          <a:cs typeface="Times New Roman" pitchFamily="18" charset="0"/>
                        </a:rPr>
                        <a:t>Unusual moment in deposit accounts at year-end after BS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lvl="0" indent="0" algn="just">
                        <a:spcBef>
                          <a:spcPct val="10000"/>
                        </a:spcBef>
                        <a:buSzPct val="90000"/>
                        <a:buNone/>
                      </a:pPr>
                      <a:r>
                        <a:rPr lang="en-US" sz="2000" b="1" i="0" baseline="0" dirty="0">
                          <a:solidFill>
                            <a:schemeClr val="tx2"/>
                          </a:solidFill>
                        </a:rPr>
                        <a:t>Abnormal increase / decrease before and after year-end to be verified and clarifications thereof to be obtained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70864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tx2"/>
                          </a:solidFill>
                          <a:latin typeface="+mn-lt"/>
                          <a:ea typeface="+mn-ea"/>
                          <a:cs typeface="Times New Roman" pitchFamily="18" charset="0"/>
                        </a:rPr>
                        <a:t>automatic renewal of deposits applies to FCNR(B) deposits? whether the branch has satisfied itself as to the ‘NR 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indent="0" algn="just">
                        <a:spcBef>
                          <a:spcPct val="10000"/>
                        </a:spcBef>
                        <a:buSzPct val="90000"/>
                        <a:buNone/>
                      </a:pPr>
                      <a:r>
                        <a:rPr lang="en-US" sz="2000" b="1" i="0" baseline="0" dirty="0">
                          <a:solidFill>
                            <a:schemeClr val="tx2"/>
                          </a:solidFill>
                        </a:rPr>
                        <a:t>Verify the FCNR(B) deposits and comment check KYC Compliance along with verification of status of depositor as NR on the date of renewal of such deposits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bl>
          </a:graphicData>
        </a:graphic>
      </p:graphicFrame>
      <p:sp>
        <p:nvSpPr>
          <p:cNvPr id="5" name="Slide Number Placeholder 4"/>
          <p:cNvSpPr>
            <a:spLocks noGrp="1"/>
          </p:cNvSpPr>
          <p:nvPr>
            <p:ph type="sldNum" sz="quarter" idx="12"/>
          </p:nvPr>
        </p:nvSpPr>
        <p:spPr/>
        <p:txBody>
          <a:bodyPr/>
          <a:lstStyle/>
          <a:p>
            <a:fld id="{ECDB6800-F8DA-4E50-8022-C1993CDE2A23}" type="slidenum">
              <a:rPr lang="en-IN" smtClean="0"/>
              <a:pPr/>
              <a:t>77</a:t>
            </a:fld>
            <a:endParaRPr lang="en-IN"/>
          </a:p>
        </p:txBody>
      </p:sp>
      <p:sp>
        <p:nvSpPr>
          <p:cNvPr id="7" name="Footer Placeholder 3">
            <a:extLst>
              <a:ext uri="{FF2B5EF4-FFF2-40B4-BE49-F238E27FC236}">
                <a16:creationId xmlns:a16="http://schemas.microsoft.com/office/drawing/2014/main" id="{AFE5C469-5342-456E-A991-38235493A3CD}"/>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lstStyle/>
          <a:p>
            <a:pPr algn="ctr"/>
            <a:r>
              <a:rPr lang="en-IN" b="1" dirty="0">
                <a:solidFill>
                  <a:schemeClr val="tx2"/>
                </a:solidFill>
              </a:rPr>
              <a:t>Overview of LFAR - Liabilities</a:t>
            </a:r>
            <a:endParaRPr lang="en-IN" dirty="0"/>
          </a:p>
        </p:txBody>
      </p:sp>
      <p:graphicFrame>
        <p:nvGraphicFramePr>
          <p:cNvPr id="6" name="Content Placeholder 5"/>
          <p:cNvGraphicFramePr>
            <a:graphicFrameLocks noGrp="1"/>
          </p:cNvGraphicFramePr>
          <p:nvPr>
            <p:ph idx="1"/>
          </p:nvPr>
        </p:nvGraphicFramePr>
        <p:xfrm>
          <a:off x="2124075" y="1052738"/>
          <a:ext cx="8820150" cy="3046170"/>
        </p:xfrm>
        <a:graphic>
          <a:graphicData uri="http://schemas.openxmlformats.org/drawingml/2006/table">
            <a:tbl>
              <a:tblPr firstRow="1" bandRow="1">
                <a:tableStyleId>{5C22544A-7EE6-4342-B048-85BDC9FD1C3A}</a:tableStyleId>
              </a:tblPr>
              <a:tblGrid>
                <a:gridCol w="3772744">
                  <a:extLst>
                    <a:ext uri="{9D8B030D-6E8A-4147-A177-3AD203B41FA5}">
                      <a16:colId xmlns:a16="http://schemas.microsoft.com/office/drawing/2014/main" val="20000"/>
                    </a:ext>
                  </a:extLst>
                </a:gridCol>
                <a:gridCol w="5047406">
                  <a:extLst>
                    <a:ext uri="{9D8B030D-6E8A-4147-A177-3AD203B41FA5}">
                      <a16:colId xmlns:a16="http://schemas.microsoft.com/office/drawing/2014/main" val="20001"/>
                    </a:ext>
                  </a:extLst>
                </a:gridCol>
              </a:tblGrid>
              <a:tr h="410565">
                <a:tc>
                  <a:txBody>
                    <a:bodyPr/>
                    <a:lstStyle/>
                    <a:p>
                      <a:pPr algn="ctr"/>
                      <a:r>
                        <a:rPr lang="en-US" sz="2000" b="1" baseline="0" dirty="0">
                          <a:solidFill>
                            <a:schemeClr val="tx2"/>
                          </a:solidFill>
                        </a:rPr>
                        <a:t>Particulars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baseline="0" dirty="0">
                          <a:solidFill>
                            <a:schemeClr val="tx2"/>
                          </a:solidFill>
                        </a:rPr>
                        <a:t>Check Points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baseline="0" dirty="0">
                          <a:solidFill>
                            <a:schemeClr val="tx2"/>
                          </a:solidFill>
                        </a:rPr>
                        <a:t>1. Deposits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708647">
                <a:tc>
                  <a:txBody>
                    <a:bodyPr/>
                    <a:lstStyle/>
                    <a:p>
                      <a:pPr lvl="0" algn="just"/>
                      <a:r>
                        <a:rPr lang="en-US" sz="2000" b="1" kern="1200" baseline="0" dirty="0">
                          <a:solidFill>
                            <a:schemeClr val="tx2"/>
                          </a:solidFill>
                          <a:latin typeface="+mn-lt"/>
                          <a:ea typeface="+mn-ea"/>
                          <a:cs typeface="Times New Roman" pitchFamily="18" charset="0"/>
                        </a:rPr>
                        <a:t>Compliance with regulations on minimum balance requirement &amp; levy of charges on non- maintenance of minimum balance in individual savings accounts?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indent="0" algn="just">
                        <a:spcBef>
                          <a:spcPct val="10000"/>
                        </a:spcBef>
                        <a:buSzPct val="90000"/>
                        <a:buNone/>
                      </a:pPr>
                      <a:r>
                        <a:rPr lang="en-US" sz="2000" b="1" i="0" baseline="0" dirty="0">
                          <a:solidFill>
                            <a:schemeClr val="tx2"/>
                          </a:solidFill>
                        </a:rPr>
                        <a:t>Check the policy of bank regarding requirement of minimum balance / AQB etc. along with statement of bank charges for non maintenance. Verify and comment about the process followed at branch regarding the same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2"/>
                  </a:ext>
                </a:extLst>
              </a:tr>
            </a:tbl>
          </a:graphicData>
        </a:graphic>
      </p:graphicFrame>
      <p:sp>
        <p:nvSpPr>
          <p:cNvPr id="5" name="Slide Number Placeholder 4"/>
          <p:cNvSpPr>
            <a:spLocks noGrp="1"/>
          </p:cNvSpPr>
          <p:nvPr>
            <p:ph type="sldNum" sz="quarter" idx="12"/>
          </p:nvPr>
        </p:nvSpPr>
        <p:spPr/>
        <p:txBody>
          <a:bodyPr/>
          <a:lstStyle/>
          <a:p>
            <a:fld id="{ECDB6800-F8DA-4E50-8022-C1993CDE2A23}" type="slidenum">
              <a:rPr lang="en-IN" smtClean="0"/>
              <a:pPr/>
              <a:t>78</a:t>
            </a:fld>
            <a:endParaRPr lang="en-IN"/>
          </a:p>
        </p:txBody>
      </p:sp>
      <p:sp>
        <p:nvSpPr>
          <p:cNvPr id="7" name="Footer Placeholder 3">
            <a:extLst>
              <a:ext uri="{FF2B5EF4-FFF2-40B4-BE49-F238E27FC236}">
                <a16:creationId xmlns:a16="http://schemas.microsoft.com/office/drawing/2014/main" id="{AFE5C469-5342-456E-A991-38235493A3CD}"/>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58621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lstStyle/>
          <a:p>
            <a:pPr algn="ctr"/>
            <a:r>
              <a:rPr lang="en-IN" b="1" dirty="0">
                <a:solidFill>
                  <a:schemeClr val="tx2"/>
                </a:solidFill>
              </a:rPr>
              <a:t>Overview of LFAR - Liabilities</a:t>
            </a:r>
            <a:endParaRPr lang="en-IN" dirty="0"/>
          </a:p>
        </p:txBody>
      </p:sp>
      <p:graphicFrame>
        <p:nvGraphicFramePr>
          <p:cNvPr id="6" name="Content Placeholder 5"/>
          <p:cNvGraphicFramePr>
            <a:graphicFrameLocks noGrp="1"/>
          </p:cNvGraphicFramePr>
          <p:nvPr>
            <p:ph idx="1"/>
          </p:nvPr>
        </p:nvGraphicFramePr>
        <p:xfrm>
          <a:off x="2209799" y="1052738"/>
          <a:ext cx="9099884" cy="5240730"/>
        </p:xfrm>
        <a:graphic>
          <a:graphicData uri="http://schemas.openxmlformats.org/drawingml/2006/table">
            <a:tbl>
              <a:tblPr firstRow="1" bandRow="1">
                <a:tableStyleId>{5C22544A-7EE6-4342-B048-85BDC9FD1C3A}</a:tableStyleId>
              </a:tblPr>
              <a:tblGrid>
                <a:gridCol w="3892397">
                  <a:extLst>
                    <a:ext uri="{9D8B030D-6E8A-4147-A177-3AD203B41FA5}">
                      <a16:colId xmlns:a16="http://schemas.microsoft.com/office/drawing/2014/main" val="20000"/>
                    </a:ext>
                  </a:extLst>
                </a:gridCol>
                <a:gridCol w="5207487">
                  <a:extLst>
                    <a:ext uri="{9D8B030D-6E8A-4147-A177-3AD203B41FA5}">
                      <a16:colId xmlns:a16="http://schemas.microsoft.com/office/drawing/2014/main" val="20001"/>
                    </a:ext>
                  </a:extLst>
                </a:gridCol>
              </a:tblGrid>
              <a:tr h="410565">
                <a:tc>
                  <a:txBody>
                    <a:bodyPr/>
                    <a:lstStyle/>
                    <a:p>
                      <a:pPr algn="ctr"/>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dirty="0">
                          <a:solidFill>
                            <a:schemeClr val="tx2"/>
                          </a:solidFill>
                        </a:rPr>
                        <a:t>2. Other</a:t>
                      </a:r>
                      <a:r>
                        <a:rPr lang="en-US" sz="2000" b="1" baseline="0" dirty="0">
                          <a:solidFill>
                            <a:schemeClr val="tx2"/>
                          </a:solidFill>
                        </a:rPr>
                        <a:t> Liabilities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350405">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tx2"/>
                          </a:solidFill>
                          <a:latin typeface="+mn-lt"/>
                          <a:ea typeface="+mn-ea"/>
                          <a:cs typeface="Times New Roman" pitchFamily="18" charset="0"/>
                        </a:rPr>
                        <a:t>Bills Payable / Sundry Deposits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0" lvl="0" indent="0" algn="just">
                        <a:spcBef>
                          <a:spcPct val="10000"/>
                        </a:spcBef>
                        <a:buSzPct val="90000"/>
                        <a:buNone/>
                      </a:pPr>
                      <a:endParaRPr lang="en-US" sz="1800" b="0" i="0"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2"/>
                  </a:ext>
                </a:extLst>
              </a:tr>
              <a:tr h="708647">
                <a:tc>
                  <a:txBody>
                    <a:bodyPr/>
                    <a:lstStyle/>
                    <a:p>
                      <a:pPr lvl="0" algn="just"/>
                      <a:r>
                        <a:rPr lang="en-US" sz="2000" b="1" kern="1200" dirty="0">
                          <a:solidFill>
                            <a:schemeClr val="tx2"/>
                          </a:solidFill>
                          <a:latin typeface="+mn-lt"/>
                          <a:ea typeface="+mn-ea"/>
                          <a:cs typeface="Times New Roman" pitchFamily="18" charset="0"/>
                        </a:rPr>
                        <a:t>No. of items and aggregate amount outstanding for more than three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lvl="0" indent="0" algn="just">
                        <a:spcBef>
                          <a:spcPct val="10000"/>
                        </a:spcBef>
                        <a:buSzPct val="90000"/>
                        <a:buNone/>
                      </a:pPr>
                      <a:r>
                        <a:rPr lang="en-US" sz="2000" b="1" i="0" baseline="0" dirty="0">
                          <a:solidFill>
                            <a:schemeClr val="tx2"/>
                          </a:solidFill>
                        </a:rPr>
                        <a:t>Obtain age-wise break-up from branch and verify the same with details and narrations related to old entries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708647">
                <a:tc>
                  <a:txBody>
                    <a:bodyPr/>
                    <a:lstStyle/>
                    <a:p>
                      <a:pPr lvl="0" algn="just"/>
                      <a:r>
                        <a:rPr lang="en-US" sz="2000" b="1" kern="1200" dirty="0">
                          <a:solidFill>
                            <a:schemeClr val="tx2"/>
                          </a:solidFill>
                          <a:latin typeface="+mn-lt"/>
                          <a:ea typeface="+mn-ea"/>
                          <a:cs typeface="Times New Roman" pitchFamily="18" charset="0"/>
                        </a:rPr>
                        <a:t>Unusual items / moment / withdrawals / debits in such accounts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lvl="0" indent="0" algn="just">
                        <a:spcBef>
                          <a:spcPct val="10000"/>
                        </a:spcBef>
                        <a:buSzPct val="90000"/>
                        <a:buNone/>
                      </a:pPr>
                      <a:r>
                        <a:rPr lang="en-US" sz="2000" b="1" i="0" baseline="0" dirty="0">
                          <a:solidFill>
                            <a:schemeClr val="tx2"/>
                          </a:solidFill>
                        </a:rPr>
                        <a:t>Verify the transactions through ledger scrutiny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r h="382396">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tx2"/>
                          </a:solidFill>
                          <a:latin typeface="+mn-lt"/>
                          <a:ea typeface="+mn-ea"/>
                          <a:cs typeface="Times New Roman" pitchFamily="18" charset="0"/>
                        </a:rPr>
                        <a:t>3. Contingent Liabilities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342900" lvl="0" indent="-342900" algn="just">
                        <a:spcBef>
                          <a:spcPct val="10000"/>
                        </a:spcBef>
                        <a:buSzPct val="90000"/>
                        <a:buAutoNum type="arabicPeriod"/>
                      </a:pPr>
                      <a:endParaRPr lang="en-US" sz="1800" b="0" i="0" baseline="0"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5"/>
                  </a:ext>
                </a:extLst>
              </a:tr>
              <a:tr h="70864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tx2"/>
                          </a:solidFill>
                          <a:latin typeface="+mn-lt"/>
                          <a:ea typeface="+mn-ea"/>
                          <a:cs typeface="Times New Roman" pitchFamily="18" charset="0"/>
                        </a:rPr>
                        <a:t>Contingent Liabilities Not acknowledged as debts (other than guarantees / letter of credits / acceptances/endorsements)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lvl="0" indent="0" algn="just">
                        <a:spcBef>
                          <a:spcPct val="10000"/>
                        </a:spcBef>
                        <a:buSzPct val="90000"/>
                        <a:buNone/>
                      </a:pPr>
                      <a:r>
                        <a:rPr lang="en-US" sz="2000" b="1" i="0" baseline="0" dirty="0">
                          <a:solidFill>
                            <a:schemeClr val="tx2"/>
                          </a:solidFill>
                        </a:rPr>
                        <a:t>Obtain list of contingent liabilities</a:t>
                      </a:r>
                    </a:p>
                    <a:p>
                      <a:pPr marL="0" lvl="0" indent="0" algn="just">
                        <a:spcBef>
                          <a:spcPct val="10000"/>
                        </a:spcBef>
                        <a:buSzPct val="90000"/>
                        <a:buNone/>
                      </a:pPr>
                      <a:r>
                        <a:rPr lang="en-US" sz="2000" b="1" i="0" baseline="0" dirty="0">
                          <a:solidFill>
                            <a:schemeClr val="tx2"/>
                          </a:solidFill>
                        </a:rPr>
                        <a:t>Review the list for bifurcation between liabilities and contingent liabilities (rent)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6"/>
                  </a:ext>
                </a:extLst>
              </a:tr>
            </a:tbl>
          </a:graphicData>
        </a:graphic>
      </p:graphicFrame>
      <p:sp>
        <p:nvSpPr>
          <p:cNvPr id="5" name="Slide Number Placeholder 4"/>
          <p:cNvSpPr>
            <a:spLocks noGrp="1"/>
          </p:cNvSpPr>
          <p:nvPr>
            <p:ph type="sldNum" sz="quarter" idx="12"/>
          </p:nvPr>
        </p:nvSpPr>
        <p:spPr/>
        <p:txBody>
          <a:bodyPr/>
          <a:lstStyle/>
          <a:p>
            <a:fld id="{ECDB6800-F8DA-4E50-8022-C1993CDE2A23}" type="slidenum">
              <a:rPr lang="en-IN" smtClean="0"/>
              <a:pPr/>
              <a:t>79</a:t>
            </a:fld>
            <a:endParaRPr lang="en-IN"/>
          </a:p>
        </p:txBody>
      </p:sp>
      <p:sp>
        <p:nvSpPr>
          <p:cNvPr id="7" name="Footer Placeholder 3">
            <a:extLst>
              <a:ext uri="{FF2B5EF4-FFF2-40B4-BE49-F238E27FC236}">
                <a16:creationId xmlns:a16="http://schemas.microsoft.com/office/drawing/2014/main" id="{090C6808-96D5-4376-822D-5397CD09EA0F}"/>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17A70-572A-43B7-874A-B3E78770F401}"/>
              </a:ext>
            </a:extLst>
          </p:cNvPr>
          <p:cNvSpPr>
            <a:spLocks noGrp="1"/>
          </p:cNvSpPr>
          <p:nvPr>
            <p:ph type="title"/>
          </p:nvPr>
        </p:nvSpPr>
        <p:spPr>
          <a:xfrm>
            <a:off x="2592925" y="67519"/>
            <a:ext cx="8911687" cy="707737"/>
          </a:xfrm>
        </p:spPr>
        <p:txBody>
          <a:bodyPr/>
          <a:lstStyle/>
          <a:p>
            <a:pPr algn="ctr"/>
            <a:r>
              <a:rPr lang="en-US" b="1" dirty="0">
                <a:solidFill>
                  <a:schemeClr val="accent4">
                    <a:lumMod val="75000"/>
                  </a:schemeClr>
                </a:solidFill>
              </a:rPr>
              <a:t>Agenda</a:t>
            </a:r>
            <a:endParaRPr lang="en-IN" dirty="0"/>
          </a:p>
        </p:txBody>
      </p:sp>
      <p:sp>
        <p:nvSpPr>
          <p:cNvPr id="3" name="Content Placeholder 2">
            <a:extLst>
              <a:ext uri="{FF2B5EF4-FFF2-40B4-BE49-F238E27FC236}">
                <a16:creationId xmlns:a16="http://schemas.microsoft.com/office/drawing/2014/main" id="{934BEEAF-CBFC-4EB1-9F10-C4BC58913927}"/>
              </a:ext>
            </a:extLst>
          </p:cNvPr>
          <p:cNvSpPr>
            <a:spLocks noGrp="1"/>
          </p:cNvSpPr>
          <p:nvPr>
            <p:ph idx="1"/>
          </p:nvPr>
        </p:nvSpPr>
        <p:spPr>
          <a:xfrm>
            <a:off x="2483195" y="1540189"/>
            <a:ext cx="8915400" cy="4796476"/>
          </a:xfrm>
        </p:spPr>
        <p:txBody>
          <a:bodyPr>
            <a:normAutofit/>
          </a:bodyPr>
          <a:lstStyle/>
          <a:p>
            <a:pPr marL="0" indent="0" algn="just">
              <a:spcBef>
                <a:spcPts val="1200"/>
              </a:spcBef>
              <a:spcAft>
                <a:spcPts val="1200"/>
              </a:spcAft>
              <a:buNone/>
            </a:pPr>
            <a:endParaRPr lang="en-US" sz="2800" b="1" dirty="0">
              <a:solidFill>
                <a:schemeClr val="tx2"/>
              </a:solidFill>
              <a:latin typeface="Verdana" pitchFamily="34" charset="0"/>
              <a:ea typeface="Verdana" pitchFamily="34" charset="0"/>
              <a:cs typeface="Verdana" pitchFamily="34" charset="0"/>
            </a:endParaRPr>
          </a:p>
          <a:p>
            <a:pPr marL="0" indent="0" algn="just">
              <a:spcBef>
                <a:spcPts val="1200"/>
              </a:spcBef>
              <a:spcAft>
                <a:spcPts val="1200"/>
              </a:spcAft>
              <a:buNone/>
            </a:pPr>
            <a:r>
              <a:rPr lang="en-US" sz="2800" b="1" dirty="0">
                <a:solidFill>
                  <a:schemeClr val="tx2"/>
                </a:solidFill>
                <a:latin typeface="Verdana" pitchFamily="34" charset="0"/>
                <a:ea typeface="Verdana" pitchFamily="34" charset="0"/>
                <a:cs typeface="Verdana" pitchFamily="34" charset="0"/>
              </a:rPr>
              <a:t>Ethical Compliance</a:t>
            </a:r>
          </a:p>
          <a:p>
            <a:pPr marL="0" indent="0" algn="just">
              <a:spcBef>
                <a:spcPts val="1200"/>
              </a:spcBef>
              <a:spcAft>
                <a:spcPts val="1200"/>
              </a:spcAft>
              <a:buNone/>
            </a:pPr>
            <a:r>
              <a:rPr lang="en-US" sz="2800" b="1" dirty="0">
                <a:solidFill>
                  <a:schemeClr val="tx2"/>
                </a:solidFill>
                <a:latin typeface="Verdana" pitchFamily="34" charset="0"/>
                <a:ea typeface="Verdana" pitchFamily="34" charset="0"/>
                <a:cs typeface="Verdana" pitchFamily="34" charset="0"/>
              </a:rPr>
              <a:t>Compliance with Standards on Auditing</a:t>
            </a:r>
          </a:p>
          <a:p>
            <a:pPr marL="0" indent="0" algn="just">
              <a:spcBef>
                <a:spcPts val="1200"/>
              </a:spcBef>
              <a:spcAft>
                <a:spcPts val="1200"/>
              </a:spcAft>
              <a:buNone/>
            </a:pPr>
            <a:r>
              <a:rPr lang="en-US" sz="2800" b="1" dirty="0">
                <a:solidFill>
                  <a:schemeClr val="tx2"/>
                </a:solidFill>
                <a:latin typeface="Verdana" pitchFamily="34" charset="0"/>
                <a:ea typeface="Verdana" pitchFamily="34" charset="0"/>
                <a:cs typeface="Verdana" pitchFamily="34" charset="0"/>
              </a:rPr>
              <a:t>Compliance with Guidance Note</a:t>
            </a:r>
          </a:p>
        </p:txBody>
      </p:sp>
      <p:sp>
        <p:nvSpPr>
          <p:cNvPr id="4" name="Slide Number Placeholder 3">
            <a:extLst>
              <a:ext uri="{FF2B5EF4-FFF2-40B4-BE49-F238E27FC236}">
                <a16:creationId xmlns:a16="http://schemas.microsoft.com/office/drawing/2014/main" id="{EAF9C9A6-57C4-4B9F-BDF9-9BC5779D929E}"/>
              </a:ext>
            </a:extLst>
          </p:cNvPr>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5" name="t58131115" descr="http://cdn7.fotosearch.com/bthumb/CSP/CSP622/k6228245.jpg">
            <a:extLst>
              <a:ext uri="{FF2B5EF4-FFF2-40B4-BE49-F238E27FC236}">
                <a16:creationId xmlns:a16="http://schemas.microsoft.com/office/drawing/2014/main" id="{7FEA6E7D-96D0-45CB-B18C-06D6C1851E6A}"/>
              </a:ext>
            </a:extLst>
          </p:cNvPr>
          <p:cNvPicPr>
            <a:picLocks noChangeAspect="1" noChangeArrowheads="1"/>
          </p:cNvPicPr>
          <p:nvPr/>
        </p:nvPicPr>
        <p:blipFill>
          <a:blip r:embed="rId2"/>
          <a:srcRect/>
          <a:stretch>
            <a:fillRect/>
          </a:stretch>
        </p:blipFill>
        <p:spPr bwMode="auto">
          <a:xfrm>
            <a:off x="9459913" y="0"/>
            <a:ext cx="2732087" cy="2060575"/>
          </a:xfrm>
          <a:prstGeom prst="rect">
            <a:avLst/>
          </a:prstGeom>
          <a:noFill/>
          <a:ln w="9525">
            <a:noFill/>
            <a:miter lim="800000"/>
            <a:headEnd/>
            <a:tailEnd/>
          </a:ln>
        </p:spPr>
      </p:pic>
      <p:sp>
        <p:nvSpPr>
          <p:cNvPr id="6" name="Footer Placeholder 3">
            <a:extLst>
              <a:ext uri="{FF2B5EF4-FFF2-40B4-BE49-F238E27FC236}">
                <a16:creationId xmlns:a16="http://schemas.microsoft.com/office/drawing/2014/main" id="{7D1473E3-4576-4696-9191-2A722FA8C502}"/>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9" name="Rectangle: Rounded Corners 8">
            <a:extLst>
              <a:ext uri="{FF2B5EF4-FFF2-40B4-BE49-F238E27FC236}">
                <a16:creationId xmlns:a16="http://schemas.microsoft.com/office/drawing/2014/main" id="{1643ACBD-0E50-418A-AE10-EB47F2755AE0}"/>
              </a:ext>
            </a:extLst>
          </p:cNvPr>
          <p:cNvSpPr/>
          <p:nvPr/>
        </p:nvSpPr>
        <p:spPr>
          <a:xfrm>
            <a:off x="2483195" y="3007147"/>
            <a:ext cx="8326582" cy="520386"/>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88187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lstStyle/>
          <a:p>
            <a:pPr algn="ctr"/>
            <a:r>
              <a:rPr lang="en-IN" b="1" dirty="0">
                <a:solidFill>
                  <a:schemeClr val="tx2"/>
                </a:solidFill>
              </a:rPr>
              <a:t>Overview of LFAR – Profit &amp; Loss</a:t>
            </a:r>
            <a:endParaRPr lang="en-IN" dirty="0"/>
          </a:p>
        </p:txBody>
      </p:sp>
      <p:graphicFrame>
        <p:nvGraphicFramePr>
          <p:cNvPr id="6" name="Content Placeholder 5"/>
          <p:cNvGraphicFramePr>
            <a:graphicFrameLocks noGrp="1"/>
          </p:cNvGraphicFramePr>
          <p:nvPr>
            <p:ph idx="1"/>
          </p:nvPr>
        </p:nvGraphicFramePr>
        <p:xfrm>
          <a:off x="2124074" y="1052738"/>
          <a:ext cx="9536113" cy="4647285"/>
        </p:xfrm>
        <a:graphic>
          <a:graphicData uri="http://schemas.openxmlformats.org/drawingml/2006/table">
            <a:tbl>
              <a:tblPr firstRow="1" bandRow="1">
                <a:tableStyleId>{5C22544A-7EE6-4342-B048-85BDC9FD1C3A}</a:tableStyleId>
              </a:tblPr>
              <a:tblGrid>
                <a:gridCol w="4078991">
                  <a:extLst>
                    <a:ext uri="{9D8B030D-6E8A-4147-A177-3AD203B41FA5}">
                      <a16:colId xmlns:a16="http://schemas.microsoft.com/office/drawing/2014/main" val="20000"/>
                    </a:ext>
                  </a:extLst>
                </a:gridCol>
                <a:gridCol w="5457122">
                  <a:extLst>
                    <a:ext uri="{9D8B030D-6E8A-4147-A177-3AD203B41FA5}">
                      <a16:colId xmlns:a16="http://schemas.microsoft.com/office/drawing/2014/main" val="20001"/>
                    </a:ext>
                  </a:extLst>
                </a:gridCol>
              </a:tblGrid>
              <a:tr h="410565">
                <a:tc>
                  <a:txBody>
                    <a:bodyPr/>
                    <a:lstStyle/>
                    <a:p>
                      <a:pPr algn="ctr"/>
                      <a:r>
                        <a:rPr lang="en-US" sz="2000" b="1" baseline="0" dirty="0">
                          <a:solidFill>
                            <a:schemeClr val="tx2"/>
                          </a:solidFill>
                        </a:rPr>
                        <a:t>Particulars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baseline="0" dirty="0">
                          <a:solidFill>
                            <a:schemeClr val="tx2"/>
                          </a:solidFill>
                        </a:rPr>
                        <a:t>Check Points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708647">
                <a:tc>
                  <a:txBody>
                    <a:bodyPr/>
                    <a:lstStyle/>
                    <a:p>
                      <a:pPr lvl="0" algn="just"/>
                      <a:r>
                        <a:rPr lang="en-US" sz="2000" b="1" kern="1200" baseline="0" dirty="0">
                          <a:solidFill>
                            <a:schemeClr val="tx2"/>
                          </a:solidFill>
                          <a:latin typeface="+mn-lt"/>
                          <a:ea typeface="+mn-ea"/>
                          <a:cs typeface="Times New Roman" pitchFamily="18" charset="0"/>
                        </a:rPr>
                        <a:t>Has the test checking of interest/discount/ commission/ fees etc. revealed excess/short credit of a material amount? If so, give details thereof.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lvl="0" indent="0" algn="just">
                        <a:spcBef>
                          <a:spcPct val="10000"/>
                        </a:spcBef>
                        <a:buSzPct val="90000"/>
                        <a:buNone/>
                      </a:pPr>
                      <a:r>
                        <a:rPr lang="en-US" sz="2000" b="1" i="0" baseline="0" dirty="0">
                          <a:solidFill>
                            <a:schemeClr val="tx2"/>
                          </a:solidFill>
                        </a:rPr>
                        <a:t>Verify at least one (1) account of each type of loan and check wither </a:t>
                      </a:r>
                      <a:r>
                        <a:rPr lang="en-US" sz="2000" b="1" kern="1200" baseline="0" dirty="0">
                          <a:solidFill>
                            <a:schemeClr val="tx2"/>
                          </a:solidFill>
                          <a:latin typeface="+mn-lt"/>
                          <a:ea typeface="+mn-ea"/>
                          <a:cs typeface="Times New Roman" pitchFamily="18" charset="0"/>
                        </a:rPr>
                        <a:t>interest/discount/ commission/ fees </a:t>
                      </a:r>
                      <a:r>
                        <a:rPr lang="en-US" sz="2000" b="1" kern="1200" baseline="0" dirty="0" err="1">
                          <a:solidFill>
                            <a:schemeClr val="tx2"/>
                          </a:solidFill>
                          <a:latin typeface="+mn-lt"/>
                          <a:ea typeface="+mn-ea"/>
                          <a:cs typeface="Times New Roman" pitchFamily="18" charset="0"/>
                        </a:rPr>
                        <a:t>etc</a:t>
                      </a:r>
                      <a:r>
                        <a:rPr lang="en-US" sz="2000" b="1" kern="1200" baseline="0" dirty="0">
                          <a:solidFill>
                            <a:schemeClr val="tx2"/>
                          </a:solidFill>
                          <a:latin typeface="+mn-lt"/>
                          <a:ea typeface="+mn-ea"/>
                          <a:cs typeface="Times New Roman" pitchFamily="18" charset="0"/>
                        </a:rPr>
                        <a:t> has been charged correctly. Report discrepancies</a:t>
                      </a:r>
                      <a:endParaRPr lang="en-US" sz="2000" b="1" i="0"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2"/>
                  </a:ext>
                </a:extLst>
              </a:tr>
              <a:tr h="708647">
                <a:tc>
                  <a:txBody>
                    <a:bodyPr/>
                    <a:lstStyle/>
                    <a:p>
                      <a:pPr lvl="0" algn="just"/>
                      <a:r>
                        <a:rPr lang="en-US" sz="2000" b="1" kern="1200" baseline="0" dirty="0">
                          <a:solidFill>
                            <a:schemeClr val="tx2"/>
                          </a:solidFill>
                          <a:latin typeface="+mn-lt"/>
                          <a:ea typeface="+mn-ea"/>
                          <a:cs typeface="Times New Roman" pitchFamily="18" charset="0"/>
                        </a:rPr>
                        <a:t>Has the branch complied with the Income Recognition norms prescribed by R.B.I.?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dirty="0">
                          <a:solidFill>
                            <a:schemeClr val="tx2"/>
                          </a:solidFill>
                        </a:rPr>
                        <a:t>(Check Q No. 5(f)(</a:t>
                      </a:r>
                      <a:r>
                        <a:rPr lang="en-US" sz="2000" b="1" dirty="0" err="1">
                          <a:solidFill>
                            <a:schemeClr val="tx2"/>
                          </a:solidFill>
                        </a:rPr>
                        <a:t>i</a:t>
                      </a:r>
                      <a:r>
                        <a:rPr lang="en-US" sz="2000" b="1" dirty="0">
                          <a:solidFill>
                            <a:schemeClr val="tx2"/>
                          </a:solidFill>
                        </a:rPr>
                        <a:t>)f)</a:t>
                      </a:r>
                    </a:p>
                    <a:p>
                      <a:pPr marL="0" indent="0" algn="just">
                        <a:buNone/>
                      </a:pPr>
                      <a:r>
                        <a:rPr lang="en-US" sz="2000" b="1" dirty="0">
                          <a:solidFill>
                            <a:schemeClr val="tx2"/>
                          </a:solidFill>
                        </a:rPr>
                        <a:t>Verify the sample selected and report appropriately.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70864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tx2"/>
                          </a:solidFill>
                          <a:latin typeface="+mn-lt"/>
                          <a:ea typeface="+mn-ea"/>
                          <a:cs typeface="Times New Roman" pitchFamily="18" charset="0"/>
                        </a:rPr>
                        <a:t>Has the test check of interest on deposits revealed any excess/short debit of material amount? If so, give details</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tx2"/>
                          </a:solidFill>
                          <a:latin typeface="+mn-lt"/>
                          <a:ea typeface="+mn-ea"/>
                          <a:cs typeface="Times New Roman" pitchFamily="18" charset="0"/>
                        </a:rPr>
                        <a:t>thereof.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spcBef>
                          <a:spcPct val="10000"/>
                        </a:spcBef>
                        <a:buSzPct val="90000"/>
                        <a:buNone/>
                      </a:pPr>
                      <a:r>
                        <a:rPr lang="en-US" sz="2000" b="1" dirty="0">
                          <a:solidFill>
                            <a:schemeClr val="tx2"/>
                          </a:solidFill>
                        </a:rPr>
                        <a:t>Verify at least one (1) account of each type of deposit and check whether interest has been charged correctly. Report discrepancies. Cover accounts for pre mature withdrawal </a:t>
                      </a:r>
                      <a:r>
                        <a:rPr lang="en-US" sz="2000" b="1" dirty="0" err="1">
                          <a:solidFill>
                            <a:schemeClr val="tx2"/>
                          </a:solidFill>
                        </a:rPr>
                        <a:t>etc</a:t>
                      </a:r>
                      <a:r>
                        <a:rPr lang="en-US" sz="2000" b="1" dirty="0">
                          <a:solidFill>
                            <a:schemeClr val="tx2"/>
                          </a:solidFill>
                        </a:rPr>
                        <a:t> in sample.</a:t>
                      </a:r>
                      <a:endParaRPr lang="en-US" sz="2000" b="1" i="0"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bl>
          </a:graphicData>
        </a:graphic>
      </p:graphicFrame>
      <p:sp>
        <p:nvSpPr>
          <p:cNvPr id="5" name="Slide Number Placeholder 4"/>
          <p:cNvSpPr>
            <a:spLocks noGrp="1"/>
          </p:cNvSpPr>
          <p:nvPr>
            <p:ph type="sldNum" sz="quarter" idx="12"/>
          </p:nvPr>
        </p:nvSpPr>
        <p:spPr/>
        <p:txBody>
          <a:bodyPr/>
          <a:lstStyle/>
          <a:p>
            <a:fld id="{ECDB6800-F8DA-4E50-8022-C1993CDE2A23}" type="slidenum">
              <a:rPr lang="en-IN" smtClean="0"/>
              <a:pPr/>
              <a:t>80</a:t>
            </a:fld>
            <a:endParaRPr lang="en-IN"/>
          </a:p>
        </p:txBody>
      </p:sp>
      <p:sp>
        <p:nvSpPr>
          <p:cNvPr id="7" name="Footer Placeholder 3">
            <a:extLst>
              <a:ext uri="{FF2B5EF4-FFF2-40B4-BE49-F238E27FC236}">
                <a16:creationId xmlns:a16="http://schemas.microsoft.com/office/drawing/2014/main" id="{AFE5C469-5342-456E-A991-38235493A3CD}"/>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278844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lstStyle/>
          <a:p>
            <a:pPr algn="ctr"/>
            <a:r>
              <a:rPr lang="en-IN" b="1" dirty="0">
                <a:solidFill>
                  <a:schemeClr val="tx2"/>
                </a:solidFill>
              </a:rPr>
              <a:t>Overview of LFAR – Profit &amp; Loss</a:t>
            </a:r>
            <a:endParaRPr lang="en-IN" dirty="0"/>
          </a:p>
        </p:txBody>
      </p:sp>
      <p:graphicFrame>
        <p:nvGraphicFramePr>
          <p:cNvPr id="6" name="Content Placeholder 5"/>
          <p:cNvGraphicFramePr>
            <a:graphicFrameLocks noGrp="1"/>
          </p:cNvGraphicFramePr>
          <p:nvPr>
            <p:ph idx="1"/>
          </p:nvPr>
        </p:nvGraphicFramePr>
        <p:xfrm>
          <a:off x="2124074" y="1052738"/>
          <a:ext cx="9536113" cy="5165445"/>
        </p:xfrm>
        <a:graphic>
          <a:graphicData uri="http://schemas.openxmlformats.org/drawingml/2006/table">
            <a:tbl>
              <a:tblPr firstRow="1" bandRow="1">
                <a:tableStyleId>{5C22544A-7EE6-4342-B048-85BDC9FD1C3A}</a:tableStyleId>
              </a:tblPr>
              <a:tblGrid>
                <a:gridCol w="4078991">
                  <a:extLst>
                    <a:ext uri="{9D8B030D-6E8A-4147-A177-3AD203B41FA5}">
                      <a16:colId xmlns:a16="http://schemas.microsoft.com/office/drawing/2014/main" val="20000"/>
                    </a:ext>
                  </a:extLst>
                </a:gridCol>
                <a:gridCol w="5457122">
                  <a:extLst>
                    <a:ext uri="{9D8B030D-6E8A-4147-A177-3AD203B41FA5}">
                      <a16:colId xmlns:a16="http://schemas.microsoft.com/office/drawing/2014/main" val="20001"/>
                    </a:ext>
                  </a:extLst>
                </a:gridCol>
              </a:tblGrid>
              <a:tr h="410565">
                <a:tc>
                  <a:txBody>
                    <a:bodyPr/>
                    <a:lstStyle/>
                    <a:p>
                      <a:pPr algn="ctr"/>
                      <a:r>
                        <a:rPr lang="en-US" sz="2000" b="1" baseline="0" dirty="0">
                          <a:solidFill>
                            <a:schemeClr val="tx2"/>
                          </a:solidFill>
                        </a:rPr>
                        <a:t>Particulars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baseline="0" dirty="0">
                          <a:solidFill>
                            <a:schemeClr val="tx2"/>
                          </a:solidFill>
                        </a:rPr>
                        <a:t>Check Points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708647">
                <a:tc>
                  <a:txBody>
                    <a:bodyPr/>
                    <a:lstStyle/>
                    <a:p>
                      <a:pPr lvl="0" algn="just"/>
                      <a:r>
                        <a:rPr lang="en-US" sz="2000" b="1" kern="1200" baseline="0" dirty="0">
                          <a:solidFill>
                            <a:schemeClr val="tx2"/>
                          </a:solidFill>
                          <a:latin typeface="+mn-lt"/>
                          <a:ea typeface="+mn-ea"/>
                          <a:cs typeface="Times New Roman" pitchFamily="18" charset="0"/>
                        </a:rPr>
                        <a:t>Does the bank have a system of estimating and providing interest accrued on overdue/matured/ unpaid/ unclaimed term deposits including in respect of deceased depositors?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lvl="0" indent="0" algn="just">
                        <a:spcBef>
                          <a:spcPct val="10000"/>
                        </a:spcBef>
                        <a:buSzPct val="90000"/>
                        <a:buNone/>
                      </a:pPr>
                      <a:r>
                        <a:rPr lang="en-US" sz="2000" b="1" i="0" baseline="0" dirty="0">
                          <a:solidFill>
                            <a:schemeClr val="tx2"/>
                          </a:solidFill>
                        </a:rPr>
                        <a:t>Verify the policy of Bank regarding provision for interest accrued on matured deposits and comments. Generally this is being done at HO/IT Team centrally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2"/>
                  </a:ext>
                </a:extLst>
              </a:tr>
              <a:tr h="708647">
                <a:tc>
                  <a:txBody>
                    <a:bodyPr/>
                    <a:lstStyle/>
                    <a:p>
                      <a:pPr lvl="0" algn="just"/>
                      <a:r>
                        <a:rPr lang="en-US" sz="2000" b="1" kern="1200" baseline="0" dirty="0">
                          <a:solidFill>
                            <a:schemeClr val="tx2"/>
                          </a:solidFill>
                          <a:latin typeface="+mn-lt"/>
                          <a:ea typeface="+mn-ea"/>
                          <a:cs typeface="Times New Roman" pitchFamily="18" charset="0"/>
                        </a:rPr>
                        <a:t>Are there any divergent trends in major items of income and expenditure, in comparison with corresponding previous year, which are not satisfactorily explained by the branch? If so, the same may be reported.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lvl="0" indent="0" algn="just">
                        <a:spcBef>
                          <a:spcPct val="10000"/>
                        </a:spcBef>
                        <a:buSzPct val="90000"/>
                        <a:buNone/>
                      </a:pPr>
                      <a:r>
                        <a:rPr lang="en-US" sz="2000" b="1" i="0" baseline="0" dirty="0">
                          <a:solidFill>
                            <a:schemeClr val="tx2"/>
                          </a:solidFill>
                        </a:rPr>
                        <a:t>Compare Previous year figures with current year figures of major items of income and expenditure and analysis of the same would reveal whether there are divergent trends or not. Comment appropriately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p:txBody>
          <a:bodyPr/>
          <a:lstStyle/>
          <a:p>
            <a:fld id="{ECDB6800-F8DA-4E50-8022-C1993CDE2A23}" type="slidenum">
              <a:rPr lang="en-IN" smtClean="0"/>
              <a:pPr/>
              <a:t>81</a:t>
            </a:fld>
            <a:endParaRPr lang="en-IN"/>
          </a:p>
        </p:txBody>
      </p:sp>
      <p:sp>
        <p:nvSpPr>
          <p:cNvPr id="7" name="Footer Placeholder 3">
            <a:extLst>
              <a:ext uri="{FF2B5EF4-FFF2-40B4-BE49-F238E27FC236}">
                <a16:creationId xmlns:a16="http://schemas.microsoft.com/office/drawing/2014/main" id="{AFE5C469-5342-456E-A991-38235493A3CD}"/>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323552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lstStyle/>
          <a:p>
            <a:pPr algn="ctr"/>
            <a:r>
              <a:rPr lang="en-IN" b="1" dirty="0">
                <a:solidFill>
                  <a:schemeClr val="tx2"/>
                </a:solidFill>
              </a:rPr>
              <a:t>Overview of LFAR - General</a:t>
            </a:r>
            <a:endParaRPr lang="en-IN" dirty="0"/>
          </a:p>
        </p:txBody>
      </p:sp>
      <p:graphicFrame>
        <p:nvGraphicFramePr>
          <p:cNvPr id="6" name="Content Placeholder 5"/>
          <p:cNvGraphicFramePr>
            <a:graphicFrameLocks noGrp="1"/>
          </p:cNvGraphicFramePr>
          <p:nvPr>
            <p:ph idx="1"/>
          </p:nvPr>
        </p:nvGraphicFramePr>
        <p:xfrm>
          <a:off x="2209799" y="1052738"/>
          <a:ext cx="8963025" cy="4738725"/>
        </p:xfrm>
        <a:graphic>
          <a:graphicData uri="http://schemas.openxmlformats.org/drawingml/2006/table">
            <a:tbl>
              <a:tblPr firstRow="1" bandRow="1">
                <a:tableStyleId>{5C22544A-7EE6-4342-B048-85BDC9FD1C3A}</a:tableStyleId>
              </a:tblPr>
              <a:tblGrid>
                <a:gridCol w="3833856">
                  <a:extLst>
                    <a:ext uri="{9D8B030D-6E8A-4147-A177-3AD203B41FA5}">
                      <a16:colId xmlns:a16="http://schemas.microsoft.com/office/drawing/2014/main" val="20000"/>
                    </a:ext>
                  </a:extLst>
                </a:gridCol>
                <a:gridCol w="5129169">
                  <a:extLst>
                    <a:ext uri="{9D8B030D-6E8A-4147-A177-3AD203B41FA5}">
                      <a16:colId xmlns:a16="http://schemas.microsoft.com/office/drawing/2014/main" val="20001"/>
                    </a:ext>
                  </a:extLst>
                </a:gridCol>
              </a:tblGrid>
              <a:tr h="410565">
                <a:tc>
                  <a:txBody>
                    <a:bodyPr/>
                    <a:lstStyle/>
                    <a:p>
                      <a:pPr algn="ctr"/>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381521">
                <a:tc gridSpan="2">
                  <a:txBody>
                    <a:bodyPr/>
                    <a:lstStyle/>
                    <a:p>
                      <a:pPr algn="just"/>
                      <a:r>
                        <a:rPr lang="en-US" sz="2000" b="1" kern="1200" dirty="0">
                          <a:solidFill>
                            <a:schemeClr val="tx2"/>
                          </a:solidFill>
                          <a:latin typeface="+mn-lt"/>
                          <a:ea typeface="+mn-ea"/>
                          <a:cs typeface="Times New Roman" pitchFamily="18" charset="0"/>
                        </a:rPr>
                        <a:t>1. Gold/ Bullion/ Security Items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342900" lvl="0" indent="-342900" algn="just">
                        <a:spcBef>
                          <a:spcPct val="10000"/>
                        </a:spcBef>
                        <a:buSzPct val="90000"/>
                        <a:buAutoNum type="arabicPeriod"/>
                      </a:pPr>
                      <a:endParaRPr lang="en-US" sz="1800" b="0" i="0" baseline="0"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360040">
                <a:tc>
                  <a:txBody>
                    <a:bodyPr/>
                    <a:lstStyle/>
                    <a:p>
                      <a:pPr lvl="0" algn="just"/>
                      <a:r>
                        <a:rPr lang="en-US" sz="2000" b="1" kern="1200" dirty="0">
                          <a:solidFill>
                            <a:schemeClr val="tx2"/>
                          </a:solidFill>
                          <a:latin typeface="+mn-lt"/>
                          <a:ea typeface="+mn-ea"/>
                          <a:cs typeface="Arial" pitchFamily="34" charset="0"/>
                        </a:rPr>
                        <a:t>effective joint custody of two or more officials,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indent="0" algn="just">
                        <a:spcBef>
                          <a:spcPct val="10000"/>
                        </a:spcBef>
                        <a:buSzPct val="90000"/>
                        <a:buNone/>
                      </a:pPr>
                      <a:r>
                        <a:rPr lang="en-US" sz="2000" b="1" dirty="0">
                          <a:solidFill>
                            <a:schemeClr val="tx2"/>
                          </a:solidFill>
                        </a:rPr>
                        <a:t>Review effectiveness of joint</a:t>
                      </a:r>
                      <a:r>
                        <a:rPr lang="en-US" sz="2000" b="1" baseline="0" dirty="0">
                          <a:solidFill>
                            <a:schemeClr val="tx2"/>
                          </a:solidFill>
                        </a:rPr>
                        <a:t> custody of Safe Deposit Vault / locker for security items and comment</a:t>
                      </a:r>
                      <a:endParaRPr lang="en-US" sz="2000" b="1" i="0"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2"/>
                  </a:ext>
                </a:extLst>
              </a:tr>
              <a:tr h="642352">
                <a:tc>
                  <a:txBody>
                    <a:bodyPr/>
                    <a:lstStyle/>
                    <a:p>
                      <a:pPr lvl="0" algn="just"/>
                      <a:r>
                        <a:rPr lang="en-US" sz="2000" b="1" kern="1200" dirty="0">
                          <a:solidFill>
                            <a:schemeClr val="tx2"/>
                          </a:solidFill>
                          <a:latin typeface="+mn-lt"/>
                          <a:ea typeface="+mn-ea"/>
                          <a:cs typeface="Times New Roman" pitchFamily="18" charset="0"/>
                        </a:rPr>
                        <a:t>adequate records for receipt, issues and balances of gold/bullion and updated regularly? Does the periodic verification reveal any excess/shortage of stocks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indent="0" algn="just">
                        <a:spcBef>
                          <a:spcPct val="10000"/>
                        </a:spcBef>
                        <a:buSzPct val="90000"/>
                        <a:buNone/>
                      </a:pPr>
                      <a:r>
                        <a:rPr lang="en-US" sz="2000" b="1" i="0" baseline="0" dirty="0">
                          <a:solidFill>
                            <a:schemeClr val="tx2"/>
                          </a:solidFill>
                        </a:rPr>
                        <a:t>Verify the records for receipt / issue maintained as well as periodic statement of balances reported to CO. report discrepancies</a:t>
                      </a:r>
                    </a:p>
                    <a:p>
                      <a:pPr marL="0" lvl="0" indent="0" algn="just">
                        <a:spcBef>
                          <a:spcPct val="10000"/>
                        </a:spcBef>
                        <a:buSzPct val="90000"/>
                        <a:buNone/>
                      </a:pPr>
                      <a:endParaRPr lang="en-US" sz="2000" b="1" i="0"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360040">
                <a:tc>
                  <a:txBody>
                    <a:bodyPr/>
                    <a:lstStyle/>
                    <a:p>
                      <a:pPr lvl="0" algn="just"/>
                      <a:r>
                        <a:rPr lang="en-US" sz="2000" b="1" kern="1200" dirty="0">
                          <a:solidFill>
                            <a:schemeClr val="tx2"/>
                          </a:solidFill>
                          <a:latin typeface="+mn-lt"/>
                          <a:ea typeface="+mn-ea"/>
                          <a:cs typeface="Times New Roman" pitchFamily="18" charset="0"/>
                        </a:rPr>
                        <a:t>Adequate Internal Controls over issue and custody of security items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indent="0" algn="just">
                        <a:spcBef>
                          <a:spcPct val="10000"/>
                        </a:spcBef>
                        <a:buSzPct val="90000"/>
                        <a:buNone/>
                      </a:pPr>
                      <a:r>
                        <a:rPr lang="en-US" sz="2000" b="1" i="0" baseline="0" dirty="0">
                          <a:solidFill>
                            <a:schemeClr val="tx2"/>
                          </a:solidFill>
                        </a:rPr>
                        <a:t>Review the process of receipt / issue of security items based on policy of bank and comment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bl>
          </a:graphicData>
        </a:graphic>
      </p:graphicFrame>
      <p:sp>
        <p:nvSpPr>
          <p:cNvPr id="5" name="Slide Number Placeholder 4"/>
          <p:cNvSpPr>
            <a:spLocks noGrp="1"/>
          </p:cNvSpPr>
          <p:nvPr>
            <p:ph type="sldNum" sz="quarter" idx="12"/>
          </p:nvPr>
        </p:nvSpPr>
        <p:spPr/>
        <p:txBody>
          <a:bodyPr/>
          <a:lstStyle/>
          <a:p>
            <a:fld id="{ECDB6800-F8DA-4E50-8022-C1993CDE2A23}" type="slidenum">
              <a:rPr lang="en-IN" smtClean="0"/>
              <a:pPr/>
              <a:t>82</a:t>
            </a:fld>
            <a:endParaRPr lang="en-IN"/>
          </a:p>
        </p:txBody>
      </p:sp>
      <p:sp>
        <p:nvSpPr>
          <p:cNvPr id="7" name="Footer Placeholder 3">
            <a:extLst>
              <a:ext uri="{FF2B5EF4-FFF2-40B4-BE49-F238E27FC236}">
                <a16:creationId xmlns:a16="http://schemas.microsoft.com/office/drawing/2014/main" id="{F1A36A5D-C91D-416B-A565-53C04969FB00}"/>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107370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lstStyle/>
          <a:p>
            <a:pPr algn="ctr"/>
            <a:r>
              <a:rPr lang="en-IN" b="1" dirty="0">
                <a:solidFill>
                  <a:schemeClr val="tx2"/>
                </a:solidFill>
              </a:rPr>
              <a:t>Overview of LFAR - General</a:t>
            </a:r>
            <a:endParaRPr lang="en-IN" dirty="0"/>
          </a:p>
        </p:txBody>
      </p:sp>
      <p:graphicFrame>
        <p:nvGraphicFramePr>
          <p:cNvPr id="6" name="Content Placeholder 5"/>
          <p:cNvGraphicFramePr>
            <a:graphicFrameLocks noGrp="1"/>
          </p:cNvGraphicFramePr>
          <p:nvPr>
            <p:ph idx="1"/>
          </p:nvPr>
        </p:nvGraphicFramePr>
        <p:xfrm>
          <a:off x="1872343" y="1052738"/>
          <a:ext cx="9787845" cy="5043525"/>
        </p:xfrm>
        <a:graphic>
          <a:graphicData uri="http://schemas.openxmlformats.org/drawingml/2006/table">
            <a:tbl>
              <a:tblPr firstRow="1" bandRow="1">
                <a:tableStyleId>{5C22544A-7EE6-4342-B048-85BDC9FD1C3A}</a:tableStyleId>
              </a:tblPr>
              <a:tblGrid>
                <a:gridCol w="4186666">
                  <a:extLst>
                    <a:ext uri="{9D8B030D-6E8A-4147-A177-3AD203B41FA5}">
                      <a16:colId xmlns:a16="http://schemas.microsoft.com/office/drawing/2014/main" val="20000"/>
                    </a:ext>
                  </a:extLst>
                </a:gridCol>
                <a:gridCol w="5601179">
                  <a:extLst>
                    <a:ext uri="{9D8B030D-6E8A-4147-A177-3AD203B41FA5}">
                      <a16:colId xmlns:a16="http://schemas.microsoft.com/office/drawing/2014/main" val="20001"/>
                    </a:ext>
                  </a:extLst>
                </a:gridCol>
              </a:tblGrid>
              <a:tr h="410565">
                <a:tc>
                  <a:txBody>
                    <a:bodyPr/>
                    <a:lstStyle/>
                    <a:p>
                      <a:pPr algn="ctr"/>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381521">
                <a:tc gridSpan="2">
                  <a:txBody>
                    <a:bodyPr/>
                    <a:lstStyle/>
                    <a:p>
                      <a:pPr algn="just"/>
                      <a:r>
                        <a:rPr lang="en-US" sz="2000" b="1" kern="1200" dirty="0">
                          <a:solidFill>
                            <a:schemeClr val="tx2"/>
                          </a:solidFill>
                          <a:latin typeface="+mn-lt"/>
                          <a:ea typeface="+mn-ea"/>
                          <a:cs typeface="Times New Roman" pitchFamily="18" charset="0"/>
                        </a:rPr>
                        <a:t>1. Books and Records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342900" lvl="0" indent="-342900" algn="just">
                        <a:spcBef>
                          <a:spcPct val="10000"/>
                        </a:spcBef>
                        <a:buSzPct val="90000"/>
                        <a:buAutoNum type="arabicPeriod"/>
                      </a:pPr>
                      <a:endParaRPr lang="en-US" sz="1800" b="0" i="0" baseline="0"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360040">
                <a:tc>
                  <a:txBody>
                    <a:bodyPr/>
                    <a:lstStyle/>
                    <a:p>
                      <a:pPr lvl="0" algn="just"/>
                      <a:r>
                        <a:rPr lang="en-US" sz="2000" b="1" kern="1200" dirty="0">
                          <a:solidFill>
                            <a:schemeClr val="tx2"/>
                          </a:solidFill>
                          <a:latin typeface="+mn-lt"/>
                          <a:ea typeface="+mn-ea"/>
                          <a:cs typeface="Arial" pitchFamily="34" charset="0"/>
                        </a:rPr>
                        <a:t>Whether there are any software / systems (manual or otherwise) used at the branch which are not integrated with the CBS?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lvl="0" indent="0" algn="just">
                        <a:spcBef>
                          <a:spcPct val="10000"/>
                        </a:spcBef>
                        <a:buSzPct val="90000"/>
                        <a:buNone/>
                      </a:pPr>
                      <a:r>
                        <a:rPr lang="en-US" sz="2000" b="1" i="0" baseline="0" dirty="0">
                          <a:solidFill>
                            <a:schemeClr val="tx2"/>
                          </a:solidFill>
                        </a:rPr>
                        <a:t>Obtain list of software used by branch. Check whether any of the software is not integrated and report accordingly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2"/>
                  </a:ext>
                </a:extLst>
              </a:tr>
              <a:tr h="642352">
                <a:tc>
                  <a:txBody>
                    <a:bodyPr/>
                    <a:lstStyle/>
                    <a:p>
                      <a:pPr lvl="0" algn="just"/>
                      <a:r>
                        <a:rPr lang="en-US" sz="2000" b="1" kern="1200" dirty="0">
                          <a:solidFill>
                            <a:schemeClr val="tx2"/>
                          </a:solidFill>
                          <a:latin typeface="+mn-lt"/>
                          <a:ea typeface="+mn-ea"/>
                          <a:cs typeface="Times New Roman" pitchFamily="18" charset="0"/>
                        </a:rPr>
                        <a:t>IS Audit - whether there are any adverse features reported and have a direct or indirect bearing on the branch accounts and are pending compliance?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lvl="0" indent="0" algn="just">
                        <a:spcBef>
                          <a:spcPct val="10000"/>
                        </a:spcBef>
                        <a:buSzPct val="90000"/>
                        <a:buNone/>
                      </a:pPr>
                      <a:r>
                        <a:rPr lang="en-US" sz="2000" b="1" i="0" baseline="0" dirty="0">
                          <a:solidFill>
                            <a:schemeClr val="tx2"/>
                          </a:solidFill>
                        </a:rPr>
                        <a:t>If IS audit conducted during the year, obtained copy of the same and check for compliance with adverse remarks/ </a:t>
                      </a:r>
                      <a:r>
                        <a:rPr lang="en-US" sz="2000" b="1" i="0" baseline="0" dirty="0" err="1">
                          <a:solidFill>
                            <a:schemeClr val="tx2"/>
                          </a:solidFill>
                        </a:rPr>
                        <a:t>coments</a:t>
                      </a:r>
                      <a:r>
                        <a:rPr lang="en-US" sz="2000" b="1" i="0" baseline="0" dirty="0">
                          <a:solidFill>
                            <a:schemeClr val="tx2"/>
                          </a:solidFill>
                        </a:rPr>
                        <a:t> and report appropriately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0">
                <a:tc>
                  <a:txBody>
                    <a:bodyPr/>
                    <a:lstStyle/>
                    <a:p>
                      <a:pPr lvl="0" algn="just"/>
                      <a:r>
                        <a:rPr lang="en-US" sz="2000" b="1" kern="1200" dirty="0">
                          <a:solidFill>
                            <a:schemeClr val="tx2"/>
                          </a:solidFill>
                          <a:latin typeface="+mn-lt"/>
                          <a:ea typeface="+mn-ea"/>
                          <a:cs typeface="Times New Roman" pitchFamily="18" charset="0"/>
                        </a:rPr>
                        <a:t>Whether branch is generating, and verifying exception reports at the periodicity as prescribed by the bank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lvl="0" indent="0" algn="just">
                        <a:spcBef>
                          <a:spcPct val="10000"/>
                        </a:spcBef>
                        <a:buSzPct val="90000"/>
                        <a:buNone/>
                      </a:pPr>
                      <a:r>
                        <a:rPr lang="en-US" sz="2000" b="1" i="0" baseline="0" dirty="0">
                          <a:solidFill>
                            <a:schemeClr val="tx2"/>
                          </a:solidFill>
                        </a:rPr>
                        <a:t>Verify the banks policy regarding exception reports. Check / enquire whether the same is being followed by branch. Verify the exception reports available and comment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bl>
          </a:graphicData>
        </a:graphic>
      </p:graphicFrame>
      <p:sp>
        <p:nvSpPr>
          <p:cNvPr id="5" name="Slide Number Placeholder 4"/>
          <p:cNvSpPr>
            <a:spLocks noGrp="1"/>
          </p:cNvSpPr>
          <p:nvPr>
            <p:ph type="sldNum" sz="quarter" idx="12"/>
          </p:nvPr>
        </p:nvSpPr>
        <p:spPr/>
        <p:txBody>
          <a:bodyPr/>
          <a:lstStyle/>
          <a:p>
            <a:fld id="{ECDB6800-F8DA-4E50-8022-C1993CDE2A23}" type="slidenum">
              <a:rPr lang="en-IN" smtClean="0"/>
              <a:pPr/>
              <a:t>83</a:t>
            </a:fld>
            <a:endParaRPr lang="en-IN"/>
          </a:p>
        </p:txBody>
      </p:sp>
      <p:sp>
        <p:nvSpPr>
          <p:cNvPr id="7" name="Footer Placeholder 3">
            <a:extLst>
              <a:ext uri="{FF2B5EF4-FFF2-40B4-BE49-F238E27FC236}">
                <a16:creationId xmlns:a16="http://schemas.microsoft.com/office/drawing/2014/main" id="{F1A36A5D-C91D-416B-A565-53C04969FB00}"/>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lstStyle/>
          <a:p>
            <a:pPr algn="ctr"/>
            <a:r>
              <a:rPr lang="en-IN" b="1" dirty="0">
                <a:solidFill>
                  <a:schemeClr val="tx2"/>
                </a:solidFill>
              </a:rPr>
              <a:t>Overview of LFAR - General</a:t>
            </a:r>
            <a:endParaRPr lang="en-IN" dirty="0"/>
          </a:p>
        </p:txBody>
      </p:sp>
      <p:graphicFrame>
        <p:nvGraphicFramePr>
          <p:cNvPr id="6" name="Content Placeholder 5"/>
          <p:cNvGraphicFramePr>
            <a:graphicFrameLocks noGrp="1"/>
          </p:cNvGraphicFramePr>
          <p:nvPr>
            <p:ph idx="1"/>
          </p:nvPr>
        </p:nvGraphicFramePr>
        <p:xfrm>
          <a:off x="1911927" y="1052738"/>
          <a:ext cx="9260897" cy="4677765"/>
        </p:xfrm>
        <a:graphic>
          <a:graphicData uri="http://schemas.openxmlformats.org/drawingml/2006/table">
            <a:tbl>
              <a:tblPr firstRow="1" bandRow="1">
                <a:tableStyleId>{5C22544A-7EE6-4342-B048-85BDC9FD1C3A}</a:tableStyleId>
              </a:tblPr>
              <a:tblGrid>
                <a:gridCol w="3961268">
                  <a:extLst>
                    <a:ext uri="{9D8B030D-6E8A-4147-A177-3AD203B41FA5}">
                      <a16:colId xmlns:a16="http://schemas.microsoft.com/office/drawing/2014/main" val="20000"/>
                    </a:ext>
                  </a:extLst>
                </a:gridCol>
                <a:gridCol w="5299629">
                  <a:extLst>
                    <a:ext uri="{9D8B030D-6E8A-4147-A177-3AD203B41FA5}">
                      <a16:colId xmlns:a16="http://schemas.microsoft.com/office/drawing/2014/main" val="20001"/>
                    </a:ext>
                  </a:extLst>
                </a:gridCol>
              </a:tblGrid>
              <a:tr h="410565">
                <a:tc>
                  <a:txBody>
                    <a:bodyPr/>
                    <a:lstStyle/>
                    <a:p>
                      <a:pPr algn="ctr"/>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381521">
                <a:tc gridSpan="2">
                  <a:txBody>
                    <a:bodyPr/>
                    <a:lstStyle/>
                    <a:p>
                      <a:pPr algn="just"/>
                      <a:r>
                        <a:rPr lang="en-US" sz="2000" b="1" kern="1200" dirty="0">
                          <a:solidFill>
                            <a:schemeClr val="tx2"/>
                          </a:solidFill>
                          <a:latin typeface="+mn-lt"/>
                          <a:ea typeface="+mn-ea"/>
                          <a:cs typeface="Times New Roman" pitchFamily="18" charset="0"/>
                        </a:rPr>
                        <a:t>1. Books and Records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342900" lvl="0" indent="-342900" algn="just">
                        <a:spcBef>
                          <a:spcPct val="10000"/>
                        </a:spcBef>
                        <a:buSzPct val="90000"/>
                        <a:buAutoNum type="arabicPeriod"/>
                      </a:pPr>
                      <a:endParaRPr lang="en-US" sz="1800" b="0" i="0" baseline="0"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360040">
                <a:tc>
                  <a:txBody>
                    <a:bodyPr/>
                    <a:lstStyle/>
                    <a:p>
                      <a:pPr lvl="0" algn="just"/>
                      <a:r>
                        <a:rPr lang="en-US" sz="2000" b="1" kern="1200" dirty="0">
                          <a:solidFill>
                            <a:schemeClr val="tx2"/>
                          </a:solidFill>
                          <a:latin typeface="+mn-lt"/>
                          <a:ea typeface="+mn-ea"/>
                          <a:cs typeface="Arial" pitchFamily="34" charset="0"/>
                        </a:rPr>
                        <a:t>expeditious compliance of daily exception reports and whether there are any major observations pending such</a:t>
                      </a:r>
                    </a:p>
                    <a:p>
                      <a:pPr lvl="0" algn="just"/>
                      <a:r>
                        <a:rPr lang="en-US" sz="2000" b="1" kern="1200" dirty="0">
                          <a:solidFill>
                            <a:schemeClr val="tx2"/>
                          </a:solidFill>
                          <a:latin typeface="+mn-lt"/>
                          <a:ea typeface="+mn-ea"/>
                          <a:cs typeface="Arial" pitchFamily="34" charset="0"/>
                        </a:rPr>
                        <a:t>compliance at the year end.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lvl="0" indent="0" algn="just">
                        <a:spcBef>
                          <a:spcPct val="10000"/>
                        </a:spcBef>
                        <a:buSzPct val="90000"/>
                        <a:buNone/>
                      </a:pPr>
                      <a:r>
                        <a:rPr lang="en-US" sz="2000" b="1" i="0" baseline="0" dirty="0">
                          <a:solidFill>
                            <a:schemeClr val="tx2"/>
                          </a:solidFill>
                        </a:rPr>
                        <a:t>Check for major / persisting irregularities report in exception reports and comment appropriately</a:t>
                      </a:r>
                    </a:p>
                    <a:p>
                      <a:pPr marL="0" lvl="0" indent="0" algn="just">
                        <a:spcBef>
                          <a:spcPct val="10000"/>
                        </a:spcBef>
                        <a:buSzPct val="90000"/>
                        <a:buNone/>
                      </a:pPr>
                      <a:r>
                        <a:rPr lang="en-US" sz="2000" b="1" i="0" baseline="0" dirty="0">
                          <a:solidFill>
                            <a:schemeClr val="tx2"/>
                          </a:solidFill>
                        </a:rPr>
                        <a:t>Verify the compliance report of branch for daily exception reports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2"/>
                  </a:ext>
                </a:extLst>
              </a:tr>
              <a:tr h="642352">
                <a:tc>
                  <a:txBody>
                    <a:bodyPr/>
                    <a:lstStyle/>
                    <a:p>
                      <a:pPr lvl="0" algn="just"/>
                      <a:r>
                        <a:rPr lang="en-US" sz="2000" b="1" kern="1200" dirty="0">
                          <a:solidFill>
                            <a:schemeClr val="tx2"/>
                          </a:solidFill>
                          <a:latin typeface="+mn-lt"/>
                          <a:ea typeface="+mn-ea"/>
                          <a:cs typeface="Times New Roman" pitchFamily="18" charset="0"/>
                        </a:rPr>
                        <a:t>manual intervention to system generated data and proper authentication of the related transactions arising there from along with proper audit trail of manual intervention has been obtained.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indent="0" algn="just">
                        <a:spcBef>
                          <a:spcPct val="10000"/>
                        </a:spcBef>
                        <a:buSzPct val="90000"/>
                        <a:buNone/>
                      </a:pPr>
                      <a:r>
                        <a:rPr lang="en-US" sz="2000" b="1" i="0" baseline="0" dirty="0">
                          <a:solidFill>
                            <a:schemeClr val="tx2"/>
                          </a:solidFill>
                        </a:rPr>
                        <a:t>Check manual intervention to system generated data, if any, and verify whether the same is properly documented. Verify the audit trail and comment </a:t>
                      </a:r>
                      <a:r>
                        <a:rPr lang="en-US" sz="2000" b="1" i="0" baseline="0" dirty="0" err="1">
                          <a:solidFill>
                            <a:schemeClr val="tx2"/>
                          </a:solidFill>
                        </a:rPr>
                        <a:t>appropraitely</a:t>
                      </a:r>
                      <a:endParaRPr lang="en-US" sz="2000" b="1" i="0"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p:txBody>
          <a:bodyPr/>
          <a:lstStyle/>
          <a:p>
            <a:fld id="{ECDB6800-F8DA-4E50-8022-C1993CDE2A23}" type="slidenum">
              <a:rPr lang="en-IN" smtClean="0"/>
              <a:pPr/>
              <a:t>84</a:t>
            </a:fld>
            <a:endParaRPr lang="en-IN"/>
          </a:p>
        </p:txBody>
      </p:sp>
      <p:sp>
        <p:nvSpPr>
          <p:cNvPr id="7" name="Footer Placeholder 3">
            <a:extLst>
              <a:ext uri="{FF2B5EF4-FFF2-40B4-BE49-F238E27FC236}">
                <a16:creationId xmlns:a16="http://schemas.microsoft.com/office/drawing/2014/main" id="{F1A36A5D-C91D-416B-A565-53C04969FB00}"/>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180837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lstStyle/>
          <a:p>
            <a:pPr algn="ctr"/>
            <a:r>
              <a:rPr lang="en-IN" b="1" dirty="0">
                <a:solidFill>
                  <a:schemeClr val="tx2"/>
                </a:solidFill>
              </a:rPr>
              <a:t>Overview of LFAR - General</a:t>
            </a:r>
            <a:endParaRPr lang="en-IN" dirty="0"/>
          </a:p>
        </p:txBody>
      </p:sp>
      <p:graphicFrame>
        <p:nvGraphicFramePr>
          <p:cNvPr id="6" name="Content Placeholder 5"/>
          <p:cNvGraphicFramePr>
            <a:graphicFrameLocks noGrp="1"/>
          </p:cNvGraphicFramePr>
          <p:nvPr>
            <p:ph idx="1"/>
          </p:nvPr>
        </p:nvGraphicFramePr>
        <p:xfrm>
          <a:off x="1856509" y="1052738"/>
          <a:ext cx="9316315" cy="2422245"/>
        </p:xfrm>
        <a:graphic>
          <a:graphicData uri="http://schemas.openxmlformats.org/drawingml/2006/table">
            <a:tbl>
              <a:tblPr firstRow="1" bandRow="1">
                <a:tableStyleId>{5C22544A-7EE6-4342-B048-85BDC9FD1C3A}</a:tableStyleId>
              </a:tblPr>
              <a:tblGrid>
                <a:gridCol w="3984973">
                  <a:extLst>
                    <a:ext uri="{9D8B030D-6E8A-4147-A177-3AD203B41FA5}">
                      <a16:colId xmlns:a16="http://schemas.microsoft.com/office/drawing/2014/main" val="20000"/>
                    </a:ext>
                  </a:extLst>
                </a:gridCol>
                <a:gridCol w="5331342">
                  <a:extLst>
                    <a:ext uri="{9D8B030D-6E8A-4147-A177-3AD203B41FA5}">
                      <a16:colId xmlns:a16="http://schemas.microsoft.com/office/drawing/2014/main" val="20001"/>
                    </a:ext>
                  </a:extLst>
                </a:gridCol>
              </a:tblGrid>
              <a:tr h="410565">
                <a:tc>
                  <a:txBody>
                    <a:bodyPr/>
                    <a:lstStyle/>
                    <a:p>
                      <a:pPr algn="ctr"/>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381521">
                <a:tc gridSpan="2">
                  <a:txBody>
                    <a:bodyPr/>
                    <a:lstStyle/>
                    <a:p>
                      <a:pPr algn="just"/>
                      <a:r>
                        <a:rPr lang="en-US" sz="2000" b="1" kern="1200" dirty="0">
                          <a:solidFill>
                            <a:schemeClr val="tx2"/>
                          </a:solidFill>
                          <a:latin typeface="+mn-lt"/>
                          <a:ea typeface="+mn-ea"/>
                          <a:cs typeface="Times New Roman" pitchFamily="18" charset="0"/>
                        </a:rPr>
                        <a:t>1. Books and Records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342900" lvl="0" indent="-342900" algn="just">
                        <a:spcBef>
                          <a:spcPct val="10000"/>
                        </a:spcBef>
                        <a:buSzPct val="90000"/>
                        <a:buAutoNum type="arabicPeriod"/>
                      </a:pPr>
                      <a:endParaRPr lang="en-US" sz="1800" b="0" i="0" baseline="0"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0">
                <a:tc>
                  <a:txBody>
                    <a:bodyPr/>
                    <a:lstStyle/>
                    <a:p>
                      <a:pPr lvl="0" algn="just"/>
                      <a:r>
                        <a:rPr lang="en-US" sz="2000" b="1" kern="1200" dirty="0">
                          <a:solidFill>
                            <a:schemeClr val="tx2"/>
                          </a:solidFill>
                          <a:latin typeface="+mn-lt"/>
                          <a:ea typeface="+mn-ea"/>
                          <a:cs typeface="Times New Roman" pitchFamily="18" charset="0"/>
                        </a:rPr>
                        <a:t>Furnish your comments on data integrity (including data entry, checking correctness/ integrity of data, no back ended strategies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lvl="0" indent="0" algn="just">
                        <a:spcBef>
                          <a:spcPct val="10000"/>
                        </a:spcBef>
                        <a:buSzPct val="90000"/>
                        <a:buNone/>
                      </a:pPr>
                      <a:r>
                        <a:rPr lang="en-US" sz="2000" b="1" i="0" baseline="0" dirty="0">
                          <a:solidFill>
                            <a:schemeClr val="tx2"/>
                          </a:solidFill>
                        </a:rPr>
                        <a:t>Verify the process of input data / maker checker concept / verification and rectification of reports generated by CBS etc. and comment appropriately.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bl>
          </a:graphicData>
        </a:graphic>
      </p:graphicFrame>
      <p:sp>
        <p:nvSpPr>
          <p:cNvPr id="5" name="Slide Number Placeholder 4"/>
          <p:cNvSpPr>
            <a:spLocks noGrp="1"/>
          </p:cNvSpPr>
          <p:nvPr>
            <p:ph type="sldNum" sz="quarter" idx="12"/>
          </p:nvPr>
        </p:nvSpPr>
        <p:spPr/>
        <p:txBody>
          <a:bodyPr/>
          <a:lstStyle/>
          <a:p>
            <a:fld id="{ECDB6800-F8DA-4E50-8022-C1993CDE2A23}" type="slidenum">
              <a:rPr lang="en-IN" smtClean="0"/>
              <a:pPr/>
              <a:t>85</a:t>
            </a:fld>
            <a:endParaRPr lang="en-IN"/>
          </a:p>
        </p:txBody>
      </p:sp>
      <p:sp>
        <p:nvSpPr>
          <p:cNvPr id="7" name="Footer Placeholder 3">
            <a:extLst>
              <a:ext uri="{FF2B5EF4-FFF2-40B4-BE49-F238E27FC236}">
                <a16:creationId xmlns:a16="http://schemas.microsoft.com/office/drawing/2014/main" id="{F1A36A5D-C91D-416B-A565-53C04969FB00}"/>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277826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lstStyle/>
          <a:p>
            <a:pPr algn="ctr"/>
            <a:r>
              <a:rPr lang="en-IN" b="1" dirty="0">
                <a:solidFill>
                  <a:schemeClr val="tx2"/>
                </a:solidFill>
              </a:rPr>
              <a:t>Overview of LFAR - General</a:t>
            </a:r>
            <a:endParaRPr lang="en-IN" dirty="0"/>
          </a:p>
        </p:txBody>
      </p:sp>
      <p:graphicFrame>
        <p:nvGraphicFramePr>
          <p:cNvPr id="6" name="Content Placeholder 5"/>
          <p:cNvGraphicFramePr>
            <a:graphicFrameLocks noGrp="1"/>
          </p:cNvGraphicFramePr>
          <p:nvPr>
            <p:ph idx="1"/>
          </p:nvPr>
        </p:nvGraphicFramePr>
        <p:xfrm>
          <a:off x="2161309" y="1052738"/>
          <a:ext cx="8935315" cy="4556963"/>
        </p:xfrm>
        <a:graphic>
          <a:graphicData uri="http://schemas.openxmlformats.org/drawingml/2006/table">
            <a:tbl>
              <a:tblPr firstRow="1" bandRow="1">
                <a:tableStyleId>{5C22544A-7EE6-4342-B048-85BDC9FD1C3A}</a:tableStyleId>
              </a:tblPr>
              <a:tblGrid>
                <a:gridCol w="3822003">
                  <a:extLst>
                    <a:ext uri="{9D8B030D-6E8A-4147-A177-3AD203B41FA5}">
                      <a16:colId xmlns:a16="http://schemas.microsoft.com/office/drawing/2014/main" val="20000"/>
                    </a:ext>
                  </a:extLst>
                </a:gridCol>
                <a:gridCol w="5113312">
                  <a:extLst>
                    <a:ext uri="{9D8B030D-6E8A-4147-A177-3AD203B41FA5}">
                      <a16:colId xmlns:a16="http://schemas.microsoft.com/office/drawing/2014/main" val="20001"/>
                    </a:ext>
                  </a:extLst>
                </a:gridCol>
              </a:tblGrid>
              <a:tr h="411134">
                <a:tc>
                  <a:txBody>
                    <a:bodyPr/>
                    <a:lstStyle/>
                    <a:p>
                      <a:pPr algn="ctr"/>
                      <a:r>
                        <a:rPr lang="en-US" sz="2000" b="1" baseline="0" dirty="0">
                          <a:solidFill>
                            <a:schemeClr val="tx2"/>
                          </a:solidFill>
                        </a:rPr>
                        <a:t>Particulars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baseline="0" dirty="0">
                          <a:solidFill>
                            <a:schemeClr val="tx2"/>
                          </a:solidFill>
                        </a:rPr>
                        <a:t>Check Points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396789">
                <a:tc gridSpan="2">
                  <a:txBody>
                    <a:bodyPr/>
                    <a:lstStyle/>
                    <a:p>
                      <a:pPr algn="just"/>
                      <a:r>
                        <a:rPr lang="en-US" sz="2000" b="1" kern="1200" baseline="0" dirty="0">
                          <a:solidFill>
                            <a:schemeClr val="tx2"/>
                          </a:solidFill>
                          <a:latin typeface="+mn-lt"/>
                          <a:ea typeface="+mn-ea"/>
                          <a:cs typeface="Times New Roman" pitchFamily="18" charset="0"/>
                        </a:rPr>
                        <a:t>3. Inter Branch Accounts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342900" lvl="0" indent="-342900" algn="just">
                        <a:spcBef>
                          <a:spcPct val="10000"/>
                        </a:spcBef>
                        <a:buSzPct val="90000"/>
                        <a:buAutoNum type="arabicPeriod"/>
                      </a:pPr>
                      <a:endParaRPr lang="en-US" sz="1800" b="0" i="0" baseline="0"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1007233">
                <a:tc>
                  <a:txBody>
                    <a:bodyPr/>
                    <a:lstStyle/>
                    <a:p>
                      <a:pPr lvl="0" algn="just"/>
                      <a:r>
                        <a:rPr lang="en-US" sz="2000" b="1" baseline="0" dirty="0">
                          <a:solidFill>
                            <a:schemeClr val="tx2"/>
                          </a:solidFill>
                          <a:latin typeface="+mn-lt"/>
                          <a:cs typeface="Times New Roman" pitchFamily="18" charset="0"/>
                        </a:rPr>
                        <a:t>Does the branch expeditiously comply with/ respond to the communications from the designated cell/Head Office as regards  unmatched  transactions?  As at the    year-end    are    there    any    un- responded/ un-complied queries or communications beyond 7 days? If so, give details?</a:t>
                      </a:r>
                      <a:endParaRPr lang="en-US" sz="2000" b="1" kern="1200" baseline="0" dirty="0">
                        <a:solidFill>
                          <a:schemeClr val="tx2"/>
                        </a:solidFill>
                        <a:latin typeface="+mn-lt"/>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lvl="0" indent="0" algn="just">
                        <a:spcBef>
                          <a:spcPct val="10000"/>
                        </a:spcBef>
                        <a:buSzPct val="90000"/>
                        <a:buNone/>
                      </a:pPr>
                      <a:r>
                        <a:rPr lang="en-US" sz="2000" b="1" i="0" baseline="0" dirty="0">
                          <a:solidFill>
                            <a:schemeClr val="tx2"/>
                          </a:solidFill>
                        </a:rPr>
                        <a:t>Check Banks policy regarding interbranch accounts. Generally the entries are reconciled but not knocked off. </a:t>
                      </a:r>
                    </a:p>
                    <a:p>
                      <a:pPr marL="0" lvl="0" indent="0" algn="just">
                        <a:spcBef>
                          <a:spcPct val="10000"/>
                        </a:spcBef>
                        <a:buSzPct val="90000"/>
                        <a:buNone/>
                      </a:pPr>
                      <a:r>
                        <a:rPr lang="en-US" sz="2000" b="1" i="0" baseline="0" dirty="0">
                          <a:solidFill>
                            <a:schemeClr val="tx2"/>
                          </a:solidFill>
                        </a:rPr>
                        <a:t>Since CBS is installed at all branches, the inter branch accounts will be recorded through CBS. </a:t>
                      </a:r>
                    </a:p>
                    <a:p>
                      <a:pPr marL="0" lvl="0" indent="0" algn="just">
                        <a:spcBef>
                          <a:spcPct val="10000"/>
                        </a:spcBef>
                        <a:buSzPct val="90000"/>
                        <a:buNone/>
                      </a:pPr>
                      <a:r>
                        <a:rPr lang="en-US" sz="2000" b="1" i="0" baseline="0" dirty="0">
                          <a:solidFill>
                            <a:schemeClr val="tx2"/>
                          </a:solidFill>
                        </a:rPr>
                        <a:t>Ask for the copy of latest reconciliation statement of inter branch accounts / head office account and report accordingly.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2"/>
                  </a:ext>
                </a:extLst>
              </a:tr>
            </a:tbl>
          </a:graphicData>
        </a:graphic>
      </p:graphicFrame>
      <p:sp>
        <p:nvSpPr>
          <p:cNvPr id="5" name="Slide Number Placeholder 4"/>
          <p:cNvSpPr>
            <a:spLocks noGrp="1"/>
          </p:cNvSpPr>
          <p:nvPr>
            <p:ph type="sldNum" sz="quarter" idx="12"/>
          </p:nvPr>
        </p:nvSpPr>
        <p:spPr/>
        <p:txBody>
          <a:bodyPr/>
          <a:lstStyle/>
          <a:p>
            <a:fld id="{ECDB6800-F8DA-4E50-8022-C1993CDE2A23}" type="slidenum">
              <a:rPr lang="en-IN" smtClean="0"/>
              <a:pPr/>
              <a:t>86</a:t>
            </a:fld>
            <a:endParaRPr lang="en-IN"/>
          </a:p>
        </p:txBody>
      </p:sp>
      <p:sp>
        <p:nvSpPr>
          <p:cNvPr id="7" name="Footer Placeholder 3">
            <a:extLst>
              <a:ext uri="{FF2B5EF4-FFF2-40B4-BE49-F238E27FC236}">
                <a16:creationId xmlns:a16="http://schemas.microsoft.com/office/drawing/2014/main" id="{3D621B6B-0C7D-4D18-9EE3-B4330A713656}"/>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lstStyle/>
          <a:p>
            <a:pPr algn="ctr"/>
            <a:r>
              <a:rPr lang="en-IN" b="1" dirty="0">
                <a:solidFill>
                  <a:schemeClr val="tx2"/>
                </a:solidFill>
              </a:rPr>
              <a:t>Overview of LFAR - General</a:t>
            </a:r>
            <a:endParaRPr lang="en-IN" dirty="0"/>
          </a:p>
        </p:txBody>
      </p:sp>
      <p:graphicFrame>
        <p:nvGraphicFramePr>
          <p:cNvPr id="6" name="Content Placeholder 5"/>
          <p:cNvGraphicFramePr>
            <a:graphicFrameLocks noGrp="1"/>
          </p:cNvGraphicFramePr>
          <p:nvPr>
            <p:ph idx="1"/>
          </p:nvPr>
        </p:nvGraphicFramePr>
        <p:xfrm>
          <a:off x="1982789" y="1052738"/>
          <a:ext cx="9056686" cy="5348325"/>
        </p:xfrm>
        <a:graphic>
          <a:graphicData uri="http://schemas.openxmlformats.org/drawingml/2006/table">
            <a:tbl>
              <a:tblPr firstRow="1" bandRow="1">
                <a:tableStyleId>{5C22544A-7EE6-4342-B048-85BDC9FD1C3A}</a:tableStyleId>
              </a:tblPr>
              <a:tblGrid>
                <a:gridCol w="3873919">
                  <a:extLst>
                    <a:ext uri="{9D8B030D-6E8A-4147-A177-3AD203B41FA5}">
                      <a16:colId xmlns:a16="http://schemas.microsoft.com/office/drawing/2014/main" val="20000"/>
                    </a:ext>
                  </a:extLst>
                </a:gridCol>
                <a:gridCol w="5182767">
                  <a:extLst>
                    <a:ext uri="{9D8B030D-6E8A-4147-A177-3AD203B41FA5}">
                      <a16:colId xmlns:a16="http://schemas.microsoft.com/office/drawing/2014/main" val="20001"/>
                    </a:ext>
                  </a:extLst>
                </a:gridCol>
              </a:tblGrid>
              <a:tr h="410565">
                <a:tc>
                  <a:txBody>
                    <a:bodyPr/>
                    <a:lstStyle/>
                    <a:p>
                      <a:pPr algn="ctr"/>
                      <a:r>
                        <a:rPr lang="en-US" sz="2000" b="1" baseline="0" dirty="0">
                          <a:solidFill>
                            <a:schemeClr val="tx2"/>
                          </a:solidFill>
                        </a:rPr>
                        <a:t>Particulars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baseline="0" dirty="0">
                          <a:solidFill>
                            <a:schemeClr val="tx2"/>
                          </a:solidFill>
                        </a:rPr>
                        <a:t>Check Points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284368">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tx2"/>
                          </a:solidFill>
                          <a:latin typeface="+mn-lt"/>
                          <a:ea typeface="+mn-ea"/>
                          <a:cs typeface="Times New Roman" pitchFamily="18" charset="0"/>
                        </a:rPr>
                        <a:t>4. Frauds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342900" lvl="0" indent="-342900" algn="just">
                        <a:spcBef>
                          <a:spcPct val="10000"/>
                        </a:spcBef>
                        <a:buSzPct val="90000"/>
                        <a:buAutoNum type="arabicPeriod"/>
                      </a:pPr>
                      <a:endParaRPr lang="en-US" sz="1800" b="0" i="0" baseline="0"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3"/>
                  </a:ext>
                </a:extLst>
              </a:tr>
              <a:tr h="70864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tx2"/>
                          </a:solidFill>
                          <a:latin typeface="+mn-lt"/>
                          <a:ea typeface="+mn-ea"/>
                          <a:cs typeface="Times New Roman" pitchFamily="18" charset="0"/>
                        </a:rPr>
                        <a:t>(</a:t>
                      </a:r>
                      <a:r>
                        <a:rPr lang="en-US" sz="2000" b="1" kern="1200" baseline="0" dirty="0" err="1">
                          <a:solidFill>
                            <a:schemeClr val="tx2"/>
                          </a:solidFill>
                          <a:latin typeface="+mn-lt"/>
                          <a:ea typeface="+mn-ea"/>
                          <a:cs typeface="Times New Roman" pitchFamily="18" charset="0"/>
                        </a:rPr>
                        <a:t>i</a:t>
                      </a:r>
                      <a:r>
                        <a:rPr lang="en-US" sz="2000" b="1" kern="1200" baseline="0" dirty="0">
                          <a:solidFill>
                            <a:schemeClr val="tx2"/>
                          </a:solidFill>
                          <a:latin typeface="+mn-lt"/>
                          <a:ea typeface="+mn-ea"/>
                          <a:cs typeface="Times New Roman" pitchFamily="18" charset="0"/>
                        </a:rPr>
                        <a:t>)  Frauds detected/classified but confirmation of reporting to RBI not available on record at branch.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lvl="0" indent="0" algn="just">
                        <a:spcBef>
                          <a:spcPct val="10000"/>
                        </a:spcBef>
                        <a:buSzPct val="90000"/>
                        <a:buNone/>
                      </a:pPr>
                      <a:r>
                        <a:rPr lang="en-US" sz="2000" b="1" i="0" baseline="0" dirty="0">
                          <a:solidFill>
                            <a:schemeClr val="tx2"/>
                          </a:solidFill>
                        </a:rPr>
                        <a:t>Check the list of frauds detected but not reported to RBI and report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r h="70864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tx2"/>
                          </a:solidFill>
                          <a:latin typeface="+mn-lt"/>
                          <a:ea typeface="+mn-ea"/>
                          <a:cs typeface="Times New Roman" pitchFamily="18" charset="0"/>
                        </a:rPr>
                        <a:t>(ii) Whether any suspected or likely fraud cases are reported by branch to higher office during the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lvl="0" indent="0" algn="just">
                        <a:spcBef>
                          <a:spcPct val="10000"/>
                        </a:spcBef>
                        <a:buSzPct val="90000"/>
                        <a:buNone/>
                      </a:pPr>
                      <a:r>
                        <a:rPr lang="en-US" sz="2000" b="1" i="0" baseline="0" dirty="0">
                          <a:solidFill>
                            <a:schemeClr val="tx2"/>
                          </a:solidFill>
                        </a:rPr>
                        <a:t>Check the list of suspected frauds detected and reported to CO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3783510709"/>
                  </a:ext>
                </a:extLst>
              </a:tr>
              <a:tr h="70864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tx2"/>
                          </a:solidFill>
                          <a:latin typeface="+mn-lt"/>
                          <a:ea typeface="+mn-ea"/>
                          <a:cs typeface="Times New Roman" pitchFamily="18" charset="0"/>
                        </a:rPr>
                        <a:t>(iii) In respect of fraud, based on your overall observation, please provide your comments on the potential risk areas which might lead to perpetuation of fraud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lvl="0" indent="0" algn="just">
                        <a:spcBef>
                          <a:spcPct val="10000"/>
                        </a:spcBef>
                        <a:buSzPct val="90000"/>
                        <a:buNone/>
                      </a:pPr>
                      <a:r>
                        <a:rPr lang="en-US" sz="2000" b="1" i="0" baseline="0" dirty="0">
                          <a:solidFill>
                            <a:schemeClr val="tx2"/>
                          </a:solidFill>
                        </a:rPr>
                        <a:t>Comments, if any, regarding the fraud cases verified should be reported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3197531666"/>
                  </a:ext>
                </a:extLst>
              </a:tr>
            </a:tbl>
          </a:graphicData>
        </a:graphic>
      </p:graphicFrame>
      <p:sp>
        <p:nvSpPr>
          <p:cNvPr id="5" name="Slide Number Placeholder 4"/>
          <p:cNvSpPr>
            <a:spLocks noGrp="1"/>
          </p:cNvSpPr>
          <p:nvPr>
            <p:ph type="sldNum" sz="quarter" idx="12"/>
          </p:nvPr>
        </p:nvSpPr>
        <p:spPr/>
        <p:txBody>
          <a:bodyPr/>
          <a:lstStyle/>
          <a:p>
            <a:fld id="{ECDB6800-F8DA-4E50-8022-C1993CDE2A23}" type="slidenum">
              <a:rPr lang="en-IN" smtClean="0"/>
              <a:pPr/>
              <a:t>87</a:t>
            </a:fld>
            <a:endParaRPr lang="en-IN"/>
          </a:p>
        </p:txBody>
      </p:sp>
      <p:sp>
        <p:nvSpPr>
          <p:cNvPr id="7" name="Footer Placeholder 3">
            <a:extLst>
              <a:ext uri="{FF2B5EF4-FFF2-40B4-BE49-F238E27FC236}">
                <a16:creationId xmlns:a16="http://schemas.microsoft.com/office/drawing/2014/main" id="{71D692D4-22AF-4CCB-838A-6BA1A05ED88B}"/>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lstStyle/>
          <a:p>
            <a:pPr algn="ctr"/>
            <a:r>
              <a:rPr lang="en-IN" b="1" dirty="0">
                <a:solidFill>
                  <a:schemeClr val="tx2"/>
                </a:solidFill>
              </a:rPr>
              <a:t>Overview of LFAR - General</a:t>
            </a:r>
            <a:endParaRPr lang="en-IN" dirty="0"/>
          </a:p>
        </p:txBody>
      </p:sp>
      <p:graphicFrame>
        <p:nvGraphicFramePr>
          <p:cNvPr id="6" name="Content Placeholder 5"/>
          <p:cNvGraphicFramePr>
            <a:graphicFrameLocks noGrp="1"/>
          </p:cNvGraphicFramePr>
          <p:nvPr>
            <p:ph idx="1"/>
          </p:nvPr>
        </p:nvGraphicFramePr>
        <p:xfrm>
          <a:off x="2057399" y="1052738"/>
          <a:ext cx="9400309" cy="4459315"/>
        </p:xfrm>
        <a:graphic>
          <a:graphicData uri="http://schemas.openxmlformats.org/drawingml/2006/table">
            <a:tbl>
              <a:tblPr firstRow="1" bandRow="1">
                <a:tableStyleId>{5C22544A-7EE6-4342-B048-85BDC9FD1C3A}</a:tableStyleId>
              </a:tblPr>
              <a:tblGrid>
                <a:gridCol w="4020901">
                  <a:extLst>
                    <a:ext uri="{9D8B030D-6E8A-4147-A177-3AD203B41FA5}">
                      <a16:colId xmlns:a16="http://schemas.microsoft.com/office/drawing/2014/main" val="20000"/>
                    </a:ext>
                  </a:extLst>
                </a:gridCol>
                <a:gridCol w="5379408">
                  <a:extLst>
                    <a:ext uri="{9D8B030D-6E8A-4147-A177-3AD203B41FA5}">
                      <a16:colId xmlns:a16="http://schemas.microsoft.com/office/drawing/2014/main" val="20001"/>
                    </a:ext>
                  </a:extLst>
                </a:gridCol>
              </a:tblGrid>
              <a:tr h="463894">
                <a:tc>
                  <a:txBody>
                    <a:bodyPr/>
                    <a:lstStyle/>
                    <a:p>
                      <a:pPr algn="ctr"/>
                      <a:r>
                        <a:rPr lang="en-US" sz="2000" b="1" baseline="0" dirty="0">
                          <a:solidFill>
                            <a:schemeClr val="tx2"/>
                          </a:solidFill>
                        </a:rPr>
                        <a:t>Particulars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baseline="0" dirty="0">
                          <a:solidFill>
                            <a:schemeClr val="tx2"/>
                          </a:solidFill>
                        </a:rPr>
                        <a:t>Check Points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59741">
                <a:tc gridSpan="2">
                  <a:txBody>
                    <a:bodyPr/>
                    <a:lstStyle/>
                    <a:p>
                      <a:pPr lvl="0" algn="just"/>
                      <a:r>
                        <a:rPr lang="en-US" sz="2000" b="1" kern="1200" baseline="0" dirty="0">
                          <a:solidFill>
                            <a:schemeClr val="tx2"/>
                          </a:solidFill>
                          <a:latin typeface="+mn-lt"/>
                          <a:ea typeface="+mn-ea"/>
                          <a:cs typeface="Times New Roman" pitchFamily="18" charset="0"/>
                        </a:rPr>
                        <a:t>5. Implementation of KYC / AML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342900" lvl="0" indent="-342900" algn="just">
                        <a:spcBef>
                          <a:spcPct val="10000"/>
                        </a:spcBef>
                        <a:buSzPct val="90000"/>
                        <a:buAutoNum type="arabicPeriod"/>
                      </a:pPr>
                      <a:endParaRPr lang="en-US" sz="1800" b="0" i="0" baseline="0"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2174713">
                <a:tc>
                  <a:txBody>
                    <a:bodyPr/>
                    <a:lstStyle/>
                    <a:p>
                      <a:pPr lvl="0" algn="just"/>
                      <a:r>
                        <a:rPr lang="en-US" sz="2000" b="1" kern="1200" baseline="0" dirty="0">
                          <a:solidFill>
                            <a:schemeClr val="tx2"/>
                          </a:solidFill>
                          <a:latin typeface="+mn-lt"/>
                          <a:ea typeface="+mn-ea"/>
                          <a:cs typeface="Times New Roman" pitchFamily="18" charset="0"/>
                        </a:rPr>
                        <a:t>Whether the branch has adequate systems and processes, as required, to ensure adherence to KYC/AML guidelines towards prevention of money laundering and terrorist financing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lvl="0" indent="0" algn="just">
                        <a:spcBef>
                          <a:spcPct val="10000"/>
                        </a:spcBef>
                        <a:buSzPct val="90000"/>
                        <a:buNone/>
                      </a:pPr>
                      <a:r>
                        <a:rPr lang="en-US" sz="2000" b="1" i="0" baseline="0" dirty="0">
                          <a:solidFill>
                            <a:schemeClr val="tx2"/>
                          </a:solidFill>
                        </a:rPr>
                        <a:t>Check the banks policy regarding KYC and AML and verify on test check basis whether the same is followed at branch.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2"/>
                  </a:ext>
                </a:extLst>
              </a:tr>
              <a:tr h="1270473">
                <a:tc>
                  <a:txBody>
                    <a:bodyPr/>
                    <a:lstStyle/>
                    <a:p>
                      <a:pPr lvl="0" algn="just"/>
                      <a:r>
                        <a:rPr lang="en-US" sz="2000" b="1" kern="1200" baseline="0" dirty="0">
                          <a:solidFill>
                            <a:schemeClr val="tx2"/>
                          </a:solidFill>
                          <a:latin typeface="+mn-lt"/>
                          <a:ea typeface="+mn-ea"/>
                          <a:cs typeface="Times New Roman" pitchFamily="18" charset="0"/>
                        </a:rPr>
                        <a:t>Whether the branch followed the KYC/AML guidelines based on the test check carried out by the branch auditors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lvl="0" indent="0" algn="just">
                        <a:spcBef>
                          <a:spcPct val="10000"/>
                        </a:spcBef>
                        <a:buSzPct val="90000"/>
                        <a:buNone/>
                      </a:pPr>
                      <a:r>
                        <a:rPr lang="en-US" sz="2000" b="1" i="0" baseline="0" dirty="0">
                          <a:solidFill>
                            <a:schemeClr val="tx2"/>
                          </a:solidFill>
                        </a:rPr>
                        <a:t>Select sample for verification and comment.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p:txBody>
          <a:bodyPr/>
          <a:lstStyle/>
          <a:p>
            <a:fld id="{ECDB6800-F8DA-4E50-8022-C1993CDE2A23}" type="slidenum">
              <a:rPr lang="en-IN" smtClean="0"/>
              <a:pPr/>
              <a:t>88</a:t>
            </a:fld>
            <a:endParaRPr lang="en-IN"/>
          </a:p>
        </p:txBody>
      </p:sp>
      <p:sp>
        <p:nvSpPr>
          <p:cNvPr id="7" name="Footer Placeholder 3">
            <a:extLst>
              <a:ext uri="{FF2B5EF4-FFF2-40B4-BE49-F238E27FC236}">
                <a16:creationId xmlns:a16="http://schemas.microsoft.com/office/drawing/2014/main" id="{30FA8704-F2B1-4CF4-AC90-C34A3B866DD9}"/>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129540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lstStyle/>
          <a:p>
            <a:pPr algn="ctr"/>
            <a:r>
              <a:rPr lang="en-IN" b="1" dirty="0">
                <a:solidFill>
                  <a:schemeClr val="tx2"/>
                </a:solidFill>
              </a:rPr>
              <a:t>Overview of LFAR - General</a:t>
            </a:r>
            <a:endParaRPr lang="en-IN" dirty="0"/>
          </a:p>
        </p:txBody>
      </p:sp>
      <p:graphicFrame>
        <p:nvGraphicFramePr>
          <p:cNvPr id="6" name="Content Placeholder 5"/>
          <p:cNvGraphicFramePr>
            <a:graphicFrameLocks noGrp="1"/>
          </p:cNvGraphicFramePr>
          <p:nvPr>
            <p:ph idx="1"/>
          </p:nvPr>
        </p:nvGraphicFramePr>
        <p:xfrm>
          <a:off x="1690255" y="1052738"/>
          <a:ext cx="9396845" cy="4261694"/>
        </p:xfrm>
        <a:graphic>
          <a:graphicData uri="http://schemas.openxmlformats.org/drawingml/2006/table">
            <a:tbl>
              <a:tblPr firstRow="1" bandRow="1">
                <a:tableStyleId>{5C22544A-7EE6-4342-B048-85BDC9FD1C3A}</a:tableStyleId>
              </a:tblPr>
              <a:tblGrid>
                <a:gridCol w="4019419">
                  <a:extLst>
                    <a:ext uri="{9D8B030D-6E8A-4147-A177-3AD203B41FA5}">
                      <a16:colId xmlns:a16="http://schemas.microsoft.com/office/drawing/2014/main" val="20000"/>
                    </a:ext>
                  </a:extLst>
                </a:gridCol>
                <a:gridCol w="5377426">
                  <a:extLst>
                    <a:ext uri="{9D8B030D-6E8A-4147-A177-3AD203B41FA5}">
                      <a16:colId xmlns:a16="http://schemas.microsoft.com/office/drawing/2014/main" val="20001"/>
                    </a:ext>
                  </a:extLst>
                </a:gridCol>
              </a:tblGrid>
              <a:tr h="410565">
                <a:tc>
                  <a:txBody>
                    <a:bodyPr/>
                    <a:lstStyle/>
                    <a:p>
                      <a:pPr algn="ctr"/>
                      <a:r>
                        <a:rPr lang="en-US" sz="2000" b="1" baseline="0" dirty="0">
                          <a:solidFill>
                            <a:schemeClr val="tx2"/>
                          </a:solidFill>
                        </a:rPr>
                        <a:t>Particulars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baseline="0" dirty="0">
                          <a:solidFill>
                            <a:schemeClr val="tx2"/>
                          </a:solidFill>
                        </a:rPr>
                        <a:t>Check Points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06889">
                <a:tc gridSpan="2">
                  <a:txBody>
                    <a:bodyPr/>
                    <a:lstStyle/>
                    <a:p>
                      <a:pPr lvl="0" algn="just"/>
                      <a:r>
                        <a:rPr lang="en-US" sz="2000" b="1" kern="1200" baseline="0" dirty="0">
                          <a:solidFill>
                            <a:schemeClr val="tx2"/>
                          </a:solidFill>
                          <a:latin typeface="+mn-lt"/>
                          <a:ea typeface="+mn-ea"/>
                          <a:cs typeface="Times New Roman" pitchFamily="18" charset="0"/>
                        </a:rPr>
                        <a:t>6. Management Information System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342900" lvl="0" indent="-342900" algn="just">
                        <a:spcBef>
                          <a:spcPct val="10000"/>
                        </a:spcBef>
                        <a:buSzPct val="90000"/>
                        <a:buAutoNum type="arabicPeriod"/>
                      </a:pPr>
                      <a:endParaRPr lang="en-US" sz="1800" b="0" i="0" baseline="0"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708647">
                <a:tc>
                  <a:txBody>
                    <a:bodyPr/>
                    <a:lstStyle/>
                    <a:p>
                      <a:pPr lvl="0" algn="just"/>
                      <a:r>
                        <a:rPr lang="en-US" sz="2000" b="1" kern="1200" baseline="0" dirty="0">
                          <a:solidFill>
                            <a:schemeClr val="tx2"/>
                          </a:solidFill>
                          <a:latin typeface="+mn-lt"/>
                          <a:ea typeface="+mn-ea"/>
                          <a:cs typeface="Times New Roman" pitchFamily="18" charset="0"/>
                        </a:rPr>
                        <a:t>Whether   the   branch   has   the proper systems and procedures to ensure data integrity relating to all data inputs which are to be used for MIS at corporate office level and for supervisory reporting purposes. Have you come across any instances where data integrity was compromised?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lvl="0" indent="0" algn="just">
                        <a:spcBef>
                          <a:spcPct val="10000"/>
                        </a:spcBef>
                        <a:buSzPct val="90000"/>
                        <a:buNone/>
                      </a:pPr>
                      <a:r>
                        <a:rPr lang="en-US" sz="2000" b="1" i="0" baseline="0" dirty="0">
                          <a:solidFill>
                            <a:schemeClr val="tx2"/>
                          </a:solidFill>
                        </a:rPr>
                        <a:t>Verify the MIS system available at branch. Check reports and contents of the same and comment about system and procedures. On a test check basis one can verify input data from source documents and comment appropriately.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2573907145"/>
                  </a:ext>
                </a:extLst>
              </a:tr>
            </a:tbl>
          </a:graphicData>
        </a:graphic>
      </p:graphicFrame>
      <p:sp>
        <p:nvSpPr>
          <p:cNvPr id="5" name="Slide Number Placeholder 4"/>
          <p:cNvSpPr>
            <a:spLocks noGrp="1"/>
          </p:cNvSpPr>
          <p:nvPr>
            <p:ph type="sldNum" sz="quarter" idx="12"/>
          </p:nvPr>
        </p:nvSpPr>
        <p:spPr/>
        <p:txBody>
          <a:bodyPr/>
          <a:lstStyle/>
          <a:p>
            <a:fld id="{ECDB6800-F8DA-4E50-8022-C1993CDE2A23}" type="slidenum">
              <a:rPr lang="en-IN" smtClean="0"/>
              <a:pPr/>
              <a:t>89</a:t>
            </a:fld>
            <a:endParaRPr lang="en-IN"/>
          </a:p>
        </p:txBody>
      </p:sp>
      <p:sp>
        <p:nvSpPr>
          <p:cNvPr id="7" name="Footer Placeholder 3">
            <a:extLst>
              <a:ext uri="{FF2B5EF4-FFF2-40B4-BE49-F238E27FC236}">
                <a16:creationId xmlns:a16="http://schemas.microsoft.com/office/drawing/2014/main" id="{30FA8704-F2B1-4CF4-AC90-C34A3B866DD9}"/>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D9025-7D77-4C96-8442-8C6350184711}"/>
              </a:ext>
            </a:extLst>
          </p:cNvPr>
          <p:cNvSpPr>
            <a:spLocks noGrp="1"/>
          </p:cNvSpPr>
          <p:nvPr>
            <p:ph type="title"/>
          </p:nvPr>
        </p:nvSpPr>
        <p:spPr>
          <a:xfrm>
            <a:off x="2592925" y="223351"/>
            <a:ext cx="8911687" cy="723427"/>
          </a:xfrm>
        </p:spPr>
        <p:txBody>
          <a:bodyPr/>
          <a:lstStyle/>
          <a:p>
            <a:pPr algn="ctr"/>
            <a:r>
              <a:rPr lang="en-US" b="1" dirty="0">
                <a:solidFill>
                  <a:schemeClr val="accent4">
                    <a:lumMod val="75000"/>
                  </a:schemeClr>
                </a:solidFill>
              </a:rPr>
              <a:t>Standards on Auditing</a:t>
            </a:r>
            <a:endParaRPr lang="en-IN" dirty="0"/>
          </a:p>
        </p:txBody>
      </p:sp>
      <p:sp>
        <p:nvSpPr>
          <p:cNvPr id="3" name="Content Placeholder 2">
            <a:extLst>
              <a:ext uri="{FF2B5EF4-FFF2-40B4-BE49-F238E27FC236}">
                <a16:creationId xmlns:a16="http://schemas.microsoft.com/office/drawing/2014/main" id="{4C4C8C1E-5779-4718-807A-9A666C06849E}"/>
              </a:ext>
            </a:extLst>
          </p:cNvPr>
          <p:cNvSpPr>
            <a:spLocks noGrp="1"/>
          </p:cNvSpPr>
          <p:nvPr>
            <p:ph idx="1"/>
          </p:nvPr>
        </p:nvSpPr>
        <p:spPr>
          <a:xfrm>
            <a:off x="1648691" y="946778"/>
            <a:ext cx="10011497" cy="5545462"/>
          </a:xfrm>
        </p:spPr>
        <p:txBody>
          <a:bodyPr>
            <a:noAutofit/>
          </a:bodyPr>
          <a:lstStyle/>
          <a:p>
            <a:pPr marL="0" indent="0" algn="just">
              <a:buNone/>
            </a:pPr>
            <a:r>
              <a:rPr lang="en-US" sz="2400" b="1" dirty="0">
                <a:solidFill>
                  <a:schemeClr val="tx2"/>
                </a:solidFill>
                <a:latin typeface="Verdana" pitchFamily="34" charset="0"/>
                <a:ea typeface="Verdana" pitchFamily="34" charset="0"/>
              </a:rPr>
              <a:t>SQC1 – Quality Control for Firms</a:t>
            </a:r>
          </a:p>
          <a:p>
            <a:pPr marL="0" indent="0" algn="just">
              <a:buNone/>
            </a:pPr>
            <a:r>
              <a:rPr lang="en-US" sz="2400" b="1" dirty="0">
                <a:solidFill>
                  <a:schemeClr val="tx2"/>
                </a:solidFill>
                <a:latin typeface="Verdana" pitchFamily="34" charset="0"/>
                <a:ea typeface="Verdana" pitchFamily="34" charset="0"/>
              </a:rPr>
              <a:t>SA 200 – Basic Principles Governing Audit.</a:t>
            </a:r>
          </a:p>
          <a:p>
            <a:pPr marL="0" indent="0" algn="just">
              <a:buNone/>
            </a:pPr>
            <a:r>
              <a:rPr lang="en-US" sz="2400" b="1" dirty="0">
                <a:solidFill>
                  <a:schemeClr val="tx2"/>
                </a:solidFill>
                <a:latin typeface="Verdana" pitchFamily="34" charset="0"/>
                <a:ea typeface="Verdana" pitchFamily="34" charset="0"/>
              </a:rPr>
              <a:t>SA 230 – Audit Documentation</a:t>
            </a:r>
          </a:p>
          <a:p>
            <a:pPr marL="0" indent="0" algn="just">
              <a:buNone/>
            </a:pPr>
            <a:r>
              <a:rPr lang="en-US" sz="2400" b="1" dirty="0">
                <a:solidFill>
                  <a:schemeClr val="tx2"/>
                </a:solidFill>
                <a:latin typeface="Verdana" pitchFamily="34" charset="0"/>
                <a:ea typeface="Verdana" pitchFamily="34" charset="0"/>
              </a:rPr>
              <a:t>SA 500 – Audit Evidence</a:t>
            </a:r>
          </a:p>
          <a:p>
            <a:pPr marL="0" indent="0" algn="just">
              <a:buNone/>
            </a:pPr>
            <a:r>
              <a:rPr lang="en-US" sz="2400" b="1" dirty="0">
                <a:solidFill>
                  <a:schemeClr val="tx2"/>
                </a:solidFill>
                <a:latin typeface="Verdana" pitchFamily="34" charset="0"/>
                <a:ea typeface="Verdana" pitchFamily="34" charset="0"/>
              </a:rPr>
              <a:t>SA 400 – Risk Assessment and Internal Control</a:t>
            </a:r>
          </a:p>
          <a:p>
            <a:pPr marL="0" indent="0" algn="just">
              <a:buNone/>
            </a:pPr>
            <a:r>
              <a:rPr lang="en-US" sz="2400" b="1" dirty="0">
                <a:solidFill>
                  <a:schemeClr val="tx2"/>
                </a:solidFill>
                <a:latin typeface="Verdana" pitchFamily="34" charset="0"/>
                <a:ea typeface="Verdana" pitchFamily="34" charset="0"/>
              </a:rPr>
              <a:t>SA 300 – Audit Planning </a:t>
            </a:r>
          </a:p>
          <a:p>
            <a:pPr marL="0" indent="0" algn="just">
              <a:buNone/>
            </a:pPr>
            <a:r>
              <a:rPr lang="en-US" sz="2400" b="1" dirty="0">
                <a:solidFill>
                  <a:schemeClr val="tx2"/>
                </a:solidFill>
                <a:latin typeface="Verdana" pitchFamily="34" charset="0"/>
                <a:ea typeface="Verdana" pitchFamily="34" charset="0"/>
              </a:rPr>
              <a:t>SA 220 – Quality Control for Audit Work</a:t>
            </a:r>
          </a:p>
          <a:p>
            <a:pPr marL="0" indent="0" algn="just">
              <a:buNone/>
            </a:pPr>
            <a:r>
              <a:rPr lang="en-US" sz="2400" b="1" dirty="0">
                <a:solidFill>
                  <a:schemeClr val="tx2"/>
                </a:solidFill>
                <a:latin typeface="Verdana" pitchFamily="34" charset="0"/>
                <a:ea typeface="Verdana" pitchFamily="34" charset="0"/>
              </a:rPr>
              <a:t>SA 299 – Joint Audit of Financial Statements</a:t>
            </a:r>
          </a:p>
          <a:p>
            <a:pPr marL="0" indent="0" algn="just">
              <a:buNone/>
            </a:pPr>
            <a:r>
              <a:rPr lang="en-US" sz="2400" b="1" dirty="0">
                <a:solidFill>
                  <a:schemeClr val="tx2"/>
                </a:solidFill>
                <a:latin typeface="Verdana" pitchFamily="34" charset="0"/>
                <a:ea typeface="Verdana" pitchFamily="34" charset="0"/>
              </a:rPr>
              <a:t>SA 310 – Knowledge of Business</a:t>
            </a:r>
          </a:p>
          <a:p>
            <a:pPr marL="0" indent="0" algn="just">
              <a:buNone/>
            </a:pPr>
            <a:r>
              <a:rPr lang="en-US" sz="2400" b="1" dirty="0">
                <a:solidFill>
                  <a:schemeClr val="tx2"/>
                </a:solidFill>
                <a:latin typeface="Verdana" pitchFamily="34" charset="0"/>
                <a:ea typeface="Verdana" pitchFamily="34" charset="0"/>
              </a:rPr>
              <a:t>SA 600 – Using work of another auditor</a:t>
            </a:r>
          </a:p>
        </p:txBody>
      </p:sp>
      <p:sp>
        <p:nvSpPr>
          <p:cNvPr id="4" name="Slide Number Placeholder 3">
            <a:extLst>
              <a:ext uri="{FF2B5EF4-FFF2-40B4-BE49-F238E27FC236}">
                <a16:creationId xmlns:a16="http://schemas.microsoft.com/office/drawing/2014/main" id="{478EF2BA-A40A-4861-B35E-D982F77219B2}"/>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
        <p:nvSpPr>
          <p:cNvPr id="5" name="Footer Placeholder 3">
            <a:extLst>
              <a:ext uri="{FF2B5EF4-FFF2-40B4-BE49-F238E27FC236}">
                <a16:creationId xmlns:a16="http://schemas.microsoft.com/office/drawing/2014/main" id="{F7B37F11-7D46-4067-9E03-42BA6F6B59F2}"/>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pic>
        <p:nvPicPr>
          <p:cNvPr id="6" name="Picture 2" descr="http://cdn5.fotosearch.com/bthumb/ULY/ULY072/u11000590.jpg">
            <a:extLst>
              <a:ext uri="{FF2B5EF4-FFF2-40B4-BE49-F238E27FC236}">
                <a16:creationId xmlns:a16="http://schemas.microsoft.com/office/drawing/2014/main" id="{66C1FB55-ED08-4D79-BD94-DB2083CE5843}"/>
              </a:ext>
            </a:extLst>
          </p:cNvPr>
          <p:cNvPicPr>
            <a:picLocks noChangeAspect="1" noChangeArrowheads="1"/>
          </p:cNvPicPr>
          <p:nvPr/>
        </p:nvPicPr>
        <p:blipFill>
          <a:blip r:embed="rId2"/>
          <a:srcRect/>
          <a:stretch>
            <a:fillRect/>
          </a:stretch>
        </p:blipFill>
        <p:spPr bwMode="auto">
          <a:xfrm>
            <a:off x="10030273" y="0"/>
            <a:ext cx="2161727" cy="1436914"/>
          </a:xfrm>
          <a:prstGeom prst="rect">
            <a:avLst/>
          </a:prstGeom>
          <a:noFill/>
        </p:spPr>
      </p:pic>
    </p:spTree>
    <p:extLst>
      <p:ext uri="{BB962C8B-B14F-4D97-AF65-F5344CB8AC3E}">
        <p14:creationId xmlns:p14="http://schemas.microsoft.com/office/powerpoint/2010/main" val="89470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linds(horizontal)">
                                      <p:cBhvr>
                                        <p:cTn id="30" dur="500"/>
                                        <p:tgtEl>
                                          <p:spTgt spid="3">
                                            <p:txEl>
                                              <p:pRg st="7" end="7"/>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blinds(horizontal)">
                                      <p:cBhvr>
                                        <p:cTn id="33" dur="500"/>
                                        <p:tgtEl>
                                          <p:spTgt spid="3">
                                            <p:txEl>
                                              <p:pRg st="8" end="8"/>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blinds(horizontal)">
                                      <p:cBhvr>
                                        <p:cTn id="3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lstStyle/>
          <a:p>
            <a:pPr algn="ctr"/>
            <a:r>
              <a:rPr lang="en-IN" b="1" dirty="0">
                <a:solidFill>
                  <a:schemeClr val="tx2"/>
                </a:solidFill>
              </a:rPr>
              <a:t>Overview of LFAR - General</a:t>
            </a:r>
            <a:endParaRPr lang="en-IN" dirty="0"/>
          </a:p>
        </p:txBody>
      </p:sp>
      <p:graphicFrame>
        <p:nvGraphicFramePr>
          <p:cNvPr id="6" name="Content Placeholder 5"/>
          <p:cNvGraphicFramePr>
            <a:graphicFrameLocks noGrp="1"/>
          </p:cNvGraphicFramePr>
          <p:nvPr>
            <p:ph idx="1"/>
          </p:nvPr>
        </p:nvGraphicFramePr>
        <p:xfrm>
          <a:off x="2057400" y="1052738"/>
          <a:ext cx="9029700" cy="5195925"/>
        </p:xfrm>
        <a:graphic>
          <a:graphicData uri="http://schemas.openxmlformats.org/drawingml/2006/table">
            <a:tbl>
              <a:tblPr firstRow="1" bandRow="1">
                <a:tableStyleId>{5C22544A-7EE6-4342-B048-85BDC9FD1C3A}</a:tableStyleId>
              </a:tblPr>
              <a:tblGrid>
                <a:gridCol w="3862376">
                  <a:extLst>
                    <a:ext uri="{9D8B030D-6E8A-4147-A177-3AD203B41FA5}">
                      <a16:colId xmlns:a16="http://schemas.microsoft.com/office/drawing/2014/main" val="20000"/>
                    </a:ext>
                  </a:extLst>
                </a:gridCol>
                <a:gridCol w="5167324">
                  <a:extLst>
                    <a:ext uri="{9D8B030D-6E8A-4147-A177-3AD203B41FA5}">
                      <a16:colId xmlns:a16="http://schemas.microsoft.com/office/drawing/2014/main" val="20001"/>
                    </a:ext>
                  </a:extLst>
                </a:gridCol>
              </a:tblGrid>
              <a:tr h="410565">
                <a:tc>
                  <a:txBody>
                    <a:bodyPr/>
                    <a:lstStyle/>
                    <a:p>
                      <a:pPr algn="ctr"/>
                      <a:r>
                        <a:rPr lang="en-US" sz="2000" b="1" baseline="0" dirty="0">
                          <a:solidFill>
                            <a:schemeClr val="tx2"/>
                          </a:solidFill>
                        </a:rPr>
                        <a:t>Particulars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baseline="0" dirty="0">
                          <a:solidFill>
                            <a:schemeClr val="tx2"/>
                          </a:solidFill>
                        </a:rPr>
                        <a:t>Check Points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375168">
                <a:tc gridSpan="2">
                  <a:txBody>
                    <a:bodyPr/>
                    <a:lstStyle/>
                    <a:p>
                      <a:pPr lvl="0" algn="just">
                        <a:spcBef>
                          <a:spcPts val="0"/>
                        </a:spcBef>
                      </a:pPr>
                      <a:r>
                        <a:rPr lang="en-US" sz="2000" b="1" kern="1200" baseline="0" dirty="0">
                          <a:solidFill>
                            <a:schemeClr val="tx2"/>
                          </a:solidFill>
                          <a:latin typeface="+mn-lt"/>
                          <a:ea typeface="+mn-ea"/>
                          <a:cs typeface="Times New Roman" pitchFamily="18" charset="0"/>
                        </a:rPr>
                        <a:t>7. Miscellaneous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342900" lvl="0" indent="-342900" algn="just">
                        <a:spcBef>
                          <a:spcPct val="10000"/>
                        </a:spcBef>
                        <a:buSzPct val="90000"/>
                        <a:buAutoNum type="arabicPeriod"/>
                      </a:pPr>
                      <a:endParaRPr lang="en-US" sz="2000" b="1" i="0"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3159129330"/>
                  </a:ext>
                </a:extLst>
              </a:tr>
              <a:tr h="708647">
                <a:tc>
                  <a:txBody>
                    <a:bodyPr/>
                    <a:lstStyle/>
                    <a:p>
                      <a:pPr lvl="0" algn="just">
                        <a:spcBef>
                          <a:spcPts val="0"/>
                        </a:spcBef>
                      </a:pPr>
                      <a:r>
                        <a:rPr lang="en-US" sz="1800" b="1" kern="1200" baseline="0" dirty="0">
                          <a:solidFill>
                            <a:schemeClr val="tx2"/>
                          </a:solidFill>
                          <a:latin typeface="+mn-lt"/>
                          <a:ea typeface="+mn-ea"/>
                          <a:cs typeface="Times New Roman" pitchFamily="18" charset="0"/>
                        </a:rPr>
                        <a:t>have you considered the major adverse comments arising out of the latest reports such as:</a:t>
                      </a:r>
                    </a:p>
                    <a:p>
                      <a:pPr lvl="0" algn="just">
                        <a:spcBef>
                          <a:spcPts val="0"/>
                        </a:spcBef>
                      </a:pPr>
                      <a:r>
                        <a:rPr lang="en-US" sz="1800" b="1" kern="1200" baseline="0" dirty="0">
                          <a:solidFill>
                            <a:schemeClr val="tx2"/>
                          </a:solidFill>
                          <a:latin typeface="+mn-lt"/>
                          <a:ea typeface="+mn-ea"/>
                          <a:cs typeface="Times New Roman" pitchFamily="18" charset="0"/>
                        </a:rPr>
                        <a:t>PY Branch Audit Report / LFAR;</a:t>
                      </a:r>
                    </a:p>
                    <a:p>
                      <a:pPr lvl="0" algn="just">
                        <a:spcBef>
                          <a:spcPts val="0"/>
                        </a:spcBef>
                      </a:pPr>
                      <a:r>
                        <a:rPr lang="en-US" sz="1800" b="1" kern="1200" baseline="0" dirty="0">
                          <a:solidFill>
                            <a:schemeClr val="tx2"/>
                          </a:solidFill>
                          <a:latin typeface="+mn-lt"/>
                          <a:ea typeface="+mn-ea"/>
                          <a:cs typeface="Times New Roman" pitchFamily="18" charset="0"/>
                        </a:rPr>
                        <a:t>Internal audit/ Snap Audit/ concurrent audit report(s);</a:t>
                      </a:r>
                    </a:p>
                    <a:p>
                      <a:pPr lvl="0" algn="just">
                        <a:spcBef>
                          <a:spcPts val="0"/>
                        </a:spcBef>
                      </a:pPr>
                      <a:r>
                        <a:rPr lang="en-US" sz="1800" b="1" kern="1200" baseline="0" dirty="0">
                          <a:solidFill>
                            <a:schemeClr val="tx2"/>
                          </a:solidFill>
                          <a:latin typeface="+mn-lt"/>
                          <a:ea typeface="+mn-ea"/>
                          <a:cs typeface="Times New Roman" pitchFamily="18" charset="0"/>
                        </a:rPr>
                        <a:t>Credit Audit Report;</a:t>
                      </a:r>
                    </a:p>
                    <a:p>
                      <a:pPr lvl="0" algn="just">
                        <a:spcBef>
                          <a:spcPts val="0"/>
                        </a:spcBef>
                      </a:pPr>
                      <a:r>
                        <a:rPr lang="en-US" sz="1800" b="1" kern="1200" baseline="0" dirty="0">
                          <a:solidFill>
                            <a:schemeClr val="tx2"/>
                          </a:solidFill>
                          <a:latin typeface="+mn-lt"/>
                          <a:ea typeface="+mn-ea"/>
                          <a:cs typeface="Times New Roman" pitchFamily="18" charset="0"/>
                        </a:rPr>
                        <a:t>Stock audit Report;</a:t>
                      </a:r>
                    </a:p>
                    <a:p>
                      <a:pPr lvl="0" algn="just">
                        <a:spcBef>
                          <a:spcPts val="0"/>
                        </a:spcBef>
                      </a:pPr>
                      <a:r>
                        <a:rPr lang="en-US" sz="1800" b="1" kern="1200" baseline="0" dirty="0">
                          <a:solidFill>
                            <a:schemeClr val="tx2"/>
                          </a:solidFill>
                          <a:latin typeface="+mn-lt"/>
                          <a:ea typeface="+mn-ea"/>
                          <a:cs typeface="Times New Roman" pitchFamily="18" charset="0"/>
                        </a:rPr>
                        <a:t>RBI Inspection Report</a:t>
                      </a:r>
                    </a:p>
                    <a:p>
                      <a:pPr lvl="0" algn="just">
                        <a:spcBef>
                          <a:spcPts val="0"/>
                        </a:spcBef>
                      </a:pPr>
                      <a:r>
                        <a:rPr lang="en-US" sz="1800" b="1" kern="1200" baseline="0" dirty="0">
                          <a:solidFill>
                            <a:schemeClr val="tx2"/>
                          </a:solidFill>
                          <a:latin typeface="+mn-lt"/>
                          <a:ea typeface="+mn-ea"/>
                          <a:cs typeface="Times New Roman" pitchFamily="18" charset="0"/>
                        </a:rPr>
                        <a:t>I&amp;E (Revenue) Audit;</a:t>
                      </a:r>
                    </a:p>
                    <a:p>
                      <a:pPr lvl="0" algn="just">
                        <a:spcBef>
                          <a:spcPts val="0"/>
                        </a:spcBef>
                      </a:pPr>
                      <a:r>
                        <a:rPr lang="en-US" sz="1800" b="1" kern="1200" baseline="0" dirty="0">
                          <a:solidFill>
                            <a:schemeClr val="tx2"/>
                          </a:solidFill>
                          <a:latin typeface="+mn-lt"/>
                          <a:ea typeface="+mn-ea"/>
                          <a:cs typeface="Times New Roman" pitchFamily="18" charset="0"/>
                        </a:rPr>
                        <a:t>IS/IT/Computer/Systems Audit;</a:t>
                      </a:r>
                    </a:p>
                    <a:p>
                      <a:pPr lvl="0" algn="just">
                        <a:spcBef>
                          <a:spcPts val="0"/>
                        </a:spcBef>
                      </a:pPr>
                      <a:r>
                        <a:rPr lang="en-US" sz="1800" b="1" kern="1200" baseline="0" dirty="0">
                          <a:solidFill>
                            <a:schemeClr val="tx2"/>
                          </a:solidFill>
                          <a:latin typeface="+mn-lt"/>
                          <a:ea typeface="+mn-ea"/>
                          <a:cs typeface="Times New Roman" pitchFamily="18" charset="0"/>
                        </a:rPr>
                        <a:t>special inspection / investigation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lvl="0" indent="0" algn="just">
                        <a:spcBef>
                          <a:spcPts val="0"/>
                        </a:spcBef>
                        <a:buSzPct val="90000"/>
                        <a:buNone/>
                      </a:pPr>
                      <a:r>
                        <a:rPr lang="en-US" sz="2000" b="1" i="0" baseline="0" dirty="0">
                          <a:solidFill>
                            <a:schemeClr val="tx2"/>
                          </a:solidFill>
                        </a:rPr>
                        <a:t>Obtain list of various audit reports and review major observations from the same. Verify compliance reports submitted by branch for these observations. Report observations which are pending for compliance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2"/>
                  </a:ext>
                </a:extLst>
              </a:tr>
              <a:tr h="708647">
                <a:tc>
                  <a:txBody>
                    <a:bodyPr/>
                    <a:lstStyle/>
                    <a:p>
                      <a:pPr lvl="0" algn="just"/>
                      <a:r>
                        <a:rPr lang="en-US" sz="2000" b="1" u="none" kern="1200" baseline="0" dirty="0">
                          <a:solidFill>
                            <a:schemeClr val="tx2"/>
                          </a:solidFill>
                          <a:latin typeface="+mn-lt"/>
                          <a:ea typeface="+mn-ea"/>
                          <a:cs typeface="Times New Roman" pitchFamily="18" charset="0"/>
                        </a:rPr>
                        <a:t>Any matter for the notice of the Statutory Central Auditors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lvl="0" indent="0" algn="just">
                        <a:spcBef>
                          <a:spcPct val="10000"/>
                        </a:spcBef>
                        <a:buSzPct val="90000"/>
                        <a:buNone/>
                      </a:pPr>
                      <a:r>
                        <a:rPr lang="en-US" sz="2000" b="1" i="0" baseline="0" dirty="0">
                          <a:solidFill>
                            <a:schemeClr val="tx2"/>
                          </a:solidFill>
                        </a:rPr>
                        <a:t>Mode of communication for branch auditor with Central Statutory Auditors of the bank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bl>
          </a:graphicData>
        </a:graphic>
      </p:graphicFrame>
      <p:sp>
        <p:nvSpPr>
          <p:cNvPr id="5" name="Slide Number Placeholder 4"/>
          <p:cNvSpPr>
            <a:spLocks noGrp="1"/>
          </p:cNvSpPr>
          <p:nvPr>
            <p:ph type="sldNum" sz="quarter" idx="12"/>
          </p:nvPr>
        </p:nvSpPr>
        <p:spPr/>
        <p:txBody>
          <a:bodyPr/>
          <a:lstStyle/>
          <a:p>
            <a:fld id="{ECDB6800-F8DA-4E50-8022-C1993CDE2A23}" type="slidenum">
              <a:rPr lang="en-IN" smtClean="0"/>
              <a:pPr/>
              <a:t>90</a:t>
            </a:fld>
            <a:endParaRPr lang="en-IN"/>
          </a:p>
        </p:txBody>
      </p:sp>
      <p:sp>
        <p:nvSpPr>
          <p:cNvPr id="7" name="Footer Placeholder 3">
            <a:extLst>
              <a:ext uri="{FF2B5EF4-FFF2-40B4-BE49-F238E27FC236}">
                <a16:creationId xmlns:a16="http://schemas.microsoft.com/office/drawing/2014/main" id="{30FA8704-F2B1-4CF4-AC90-C34A3B866DD9}"/>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352503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lstStyle/>
          <a:p>
            <a:pPr algn="ctr"/>
            <a:r>
              <a:rPr lang="en-IN" b="1" dirty="0">
                <a:solidFill>
                  <a:schemeClr val="tx2"/>
                </a:solidFill>
              </a:rPr>
              <a:t>LFAR for specialised Branches</a:t>
            </a:r>
          </a:p>
        </p:txBody>
      </p:sp>
      <p:graphicFrame>
        <p:nvGraphicFramePr>
          <p:cNvPr id="6" name="Content Placeholder 5"/>
          <p:cNvGraphicFramePr>
            <a:graphicFrameLocks noGrp="1"/>
          </p:cNvGraphicFramePr>
          <p:nvPr>
            <p:ph idx="1"/>
          </p:nvPr>
        </p:nvGraphicFramePr>
        <p:xfrm>
          <a:off x="1981200" y="1052739"/>
          <a:ext cx="9182100" cy="5458021"/>
        </p:xfrm>
        <a:graphic>
          <a:graphicData uri="http://schemas.openxmlformats.org/drawingml/2006/table">
            <a:tbl>
              <a:tblPr firstRow="1" bandRow="1">
                <a:tableStyleId>{5C22544A-7EE6-4342-B048-85BDC9FD1C3A}</a:tableStyleId>
              </a:tblPr>
              <a:tblGrid>
                <a:gridCol w="3927563">
                  <a:extLst>
                    <a:ext uri="{9D8B030D-6E8A-4147-A177-3AD203B41FA5}">
                      <a16:colId xmlns:a16="http://schemas.microsoft.com/office/drawing/2014/main" val="20000"/>
                    </a:ext>
                  </a:extLst>
                </a:gridCol>
                <a:gridCol w="5254537">
                  <a:extLst>
                    <a:ext uri="{9D8B030D-6E8A-4147-A177-3AD203B41FA5}">
                      <a16:colId xmlns:a16="http://schemas.microsoft.com/office/drawing/2014/main" val="20001"/>
                    </a:ext>
                  </a:extLst>
                </a:gridCol>
              </a:tblGrid>
              <a:tr h="410565">
                <a:tc>
                  <a:txBody>
                    <a:bodyPr/>
                    <a:lstStyle/>
                    <a:p>
                      <a:pPr algn="ctr"/>
                      <a:r>
                        <a:rPr lang="en-US" sz="2000" b="1" baseline="0" dirty="0">
                          <a:solidFill>
                            <a:schemeClr val="tx2"/>
                          </a:solidFill>
                        </a:rPr>
                        <a:t>Particulars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baseline="0" dirty="0">
                          <a:solidFill>
                            <a:schemeClr val="tx2"/>
                          </a:solidFill>
                        </a:rPr>
                        <a:t>Check Points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06889">
                <a:tc gridSpan="2">
                  <a:txBody>
                    <a:bodyPr/>
                    <a:lstStyle/>
                    <a:p>
                      <a:pPr lvl="0" algn="just"/>
                      <a:r>
                        <a:rPr lang="en-US" sz="2000" b="1" kern="1200" baseline="0" dirty="0">
                          <a:solidFill>
                            <a:schemeClr val="tx2"/>
                          </a:solidFill>
                          <a:latin typeface="+mn-lt"/>
                          <a:ea typeface="+mn-ea"/>
                          <a:cs typeface="Times New Roman" pitchFamily="18" charset="0"/>
                        </a:rPr>
                        <a:t>1. Branches dealing in Foreign Exchange Transactions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342900" lvl="0" indent="-342900" algn="just">
                        <a:spcBef>
                          <a:spcPct val="10000"/>
                        </a:spcBef>
                        <a:buSzPct val="90000"/>
                        <a:buAutoNum type="arabicPeriod"/>
                      </a:pPr>
                      <a:endParaRPr lang="en-US" sz="1800" b="0" i="0" baseline="0"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1565734">
                <a:tc>
                  <a:txBody>
                    <a:bodyPr/>
                    <a:lstStyle/>
                    <a:p>
                      <a:pPr lvl="0" algn="just"/>
                      <a:r>
                        <a:rPr lang="en-US" sz="2000" b="1" kern="1200" baseline="0" dirty="0">
                          <a:solidFill>
                            <a:schemeClr val="tx2"/>
                          </a:solidFill>
                          <a:latin typeface="+mn-lt"/>
                          <a:ea typeface="+mn-ea"/>
                          <a:cs typeface="Times New Roman" pitchFamily="18" charset="0"/>
                        </a:rPr>
                        <a:t>Adverse features pointed out by other auditor regarding NRE/NRO/NRNR/FCNR/ EEFC/RFC and other similar accounts</a:t>
                      </a:r>
                      <a:endParaRPr lang="en-US" sz="2000" b="1" u="sng" kern="1200" baseline="0" dirty="0">
                        <a:solidFill>
                          <a:schemeClr val="tx2"/>
                        </a:solidFill>
                        <a:latin typeface="+mn-lt"/>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lvl="0" indent="0" algn="just">
                        <a:spcBef>
                          <a:spcPct val="10000"/>
                        </a:spcBef>
                        <a:buSzPct val="90000"/>
                        <a:buNone/>
                      </a:pPr>
                      <a:r>
                        <a:rPr lang="en-US" sz="2000" b="1" i="0" baseline="0" dirty="0">
                          <a:solidFill>
                            <a:schemeClr val="tx2"/>
                          </a:solidFill>
                        </a:rPr>
                        <a:t>Specify the test-data verified</a:t>
                      </a:r>
                    </a:p>
                    <a:p>
                      <a:pPr marL="0" lvl="0" indent="0" algn="just">
                        <a:spcBef>
                          <a:spcPct val="10000"/>
                        </a:spcBef>
                        <a:buSzPct val="90000"/>
                        <a:buNone/>
                      </a:pPr>
                      <a:r>
                        <a:rPr lang="en-US" sz="2000" b="1" i="0" baseline="0" dirty="0">
                          <a:solidFill>
                            <a:schemeClr val="tx2"/>
                          </a:solidFill>
                        </a:rPr>
                        <a:t>Adverse features to be reported by the auditor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2"/>
                  </a:ext>
                </a:extLst>
              </a:tr>
              <a:tr h="708647">
                <a:tc>
                  <a:txBody>
                    <a:bodyPr/>
                    <a:lstStyle/>
                    <a:p>
                      <a:pPr lvl="0" algn="just"/>
                      <a:r>
                        <a:rPr lang="en-US" sz="2000" b="1" kern="1200" baseline="0" dirty="0">
                          <a:solidFill>
                            <a:schemeClr val="tx2"/>
                          </a:solidFill>
                          <a:latin typeface="+mn-lt"/>
                          <a:ea typeface="+mn-ea"/>
                          <a:cs typeface="Times New Roman" pitchFamily="18" charset="0"/>
                        </a:rPr>
                        <a:t>Compliance to instructions issued by Controlling Office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lvl="0" indent="0" algn="just">
                        <a:spcBef>
                          <a:spcPct val="10000"/>
                        </a:spcBef>
                        <a:buSzPct val="90000"/>
                        <a:buNone/>
                      </a:pPr>
                      <a:r>
                        <a:rPr lang="en-US" sz="2000" b="1" i="0" baseline="0" dirty="0">
                          <a:solidFill>
                            <a:schemeClr val="tx2"/>
                          </a:solidFill>
                        </a:rPr>
                        <a:t>To be verified by the auditor along with relevant FEMA guidelines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70864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tx2"/>
                          </a:solidFill>
                          <a:latin typeface="+mn-lt"/>
                          <a:ea typeface="+mn-ea"/>
                          <a:cs typeface="Times New Roman" pitchFamily="18" charset="0"/>
                        </a:rPr>
                        <a:t>NOSTRO Accounts (obtain list)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tx2"/>
                          </a:solidFill>
                          <a:latin typeface="+mn-lt"/>
                          <a:ea typeface="+mn-ea"/>
                          <a:cs typeface="Times New Roman" pitchFamily="18" charset="0"/>
                        </a:rPr>
                        <a:t>periodic confirmation/ reconciliation of NOSTRO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indent="0" algn="just">
                        <a:spcBef>
                          <a:spcPct val="10000"/>
                        </a:spcBef>
                        <a:buSzPct val="90000"/>
                        <a:buNone/>
                      </a:pPr>
                      <a:r>
                        <a:rPr lang="en-US" sz="2000" b="1" i="0" baseline="0" dirty="0">
                          <a:solidFill>
                            <a:schemeClr val="tx2"/>
                          </a:solidFill>
                        </a:rPr>
                        <a:t>Verify balances with balance confirmations and reconciliation items to be reviewed and verified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r h="70864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tx2"/>
                          </a:solidFill>
                          <a:latin typeface="+mn-lt"/>
                          <a:ea typeface="+mn-ea"/>
                          <a:cs typeface="Times New Roman" pitchFamily="18" charset="0"/>
                        </a:rPr>
                        <a:t>all entries originated by overseas banks/ correspondents, have been duly responded promptly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indent="0" algn="just">
                        <a:spcBef>
                          <a:spcPct val="10000"/>
                        </a:spcBef>
                        <a:buSzPct val="90000"/>
                        <a:buNone/>
                      </a:pPr>
                      <a:r>
                        <a:rPr lang="en-US" sz="2000" b="1" i="0" baseline="0" dirty="0">
                          <a:solidFill>
                            <a:schemeClr val="tx2"/>
                          </a:solidFill>
                        </a:rPr>
                        <a:t>Check with SWIFT messages and confirm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4278145982"/>
                  </a:ext>
                </a:extLst>
              </a:tr>
            </a:tbl>
          </a:graphicData>
        </a:graphic>
      </p:graphicFrame>
      <p:sp>
        <p:nvSpPr>
          <p:cNvPr id="5" name="Slide Number Placeholder 4"/>
          <p:cNvSpPr>
            <a:spLocks noGrp="1"/>
          </p:cNvSpPr>
          <p:nvPr>
            <p:ph type="sldNum" sz="quarter" idx="12"/>
          </p:nvPr>
        </p:nvSpPr>
        <p:spPr/>
        <p:txBody>
          <a:bodyPr/>
          <a:lstStyle/>
          <a:p>
            <a:fld id="{ECDB6800-F8DA-4E50-8022-C1993CDE2A23}" type="slidenum">
              <a:rPr lang="en-IN" smtClean="0"/>
              <a:pPr/>
              <a:t>91</a:t>
            </a:fld>
            <a:endParaRPr lang="en-IN"/>
          </a:p>
        </p:txBody>
      </p:sp>
      <p:sp>
        <p:nvSpPr>
          <p:cNvPr id="7" name="Footer Placeholder 3">
            <a:extLst>
              <a:ext uri="{FF2B5EF4-FFF2-40B4-BE49-F238E27FC236}">
                <a16:creationId xmlns:a16="http://schemas.microsoft.com/office/drawing/2014/main" id="{10873EB1-1422-4DFB-9822-FB6E393D8673}"/>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5065" y="72514"/>
            <a:ext cx="8229600" cy="680120"/>
          </a:xfrm>
        </p:spPr>
        <p:txBody>
          <a:bodyPr/>
          <a:lstStyle/>
          <a:p>
            <a:pPr algn="ctr"/>
            <a:r>
              <a:rPr lang="en-IN" b="1" dirty="0">
                <a:solidFill>
                  <a:schemeClr val="tx2"/>
                </a:solidFill>
              </a:rPr>
              <a:t>LFAR for specialised Branches</a:t>
            </a:r>
          </a:p>
        </p:txBody>
      </p:sp>
      <p:graphicFrame>
        <p:nvGraphicFramePr>
          <p:cNvPr id="6" name="Content Placeholder 5"/>
          <p:cNvGraphicFramePr>
            <a:graphicFrameLocks noGrp="1"/>
          </p:cNvGraphicFramePr>
          <p:nvPr>
            <p:ph idx="1"/>
          </p:nvPr>
        </p:nvGraphicFramePr>
        <p:xfrm>
          <a:off x="1654629" y="787782"/>
          <a:ext cx="10005559" cy="6113524"/>
        </p:xfrm>
        <a:graphic>
          <a:graphicData uri="http://schemas.openxmlformats.org/drawingml/2006/table">
            <a:tbl>
              <a:tblPr firstRow="1" bandRow="1">
                <a:tableStyleId>{5C22544A-7EE6-4342-B048-85BDC9FD1C3A}</a:tableStyleId>
              </a:tblPr>
              <a:tblGrid>
                <a:gridCol w="4279790">
                  <a:extLst>
                    <a:ext uri="{9D8B030D-6E8A-4147-A177-3AD203B41FA5}">
                      <a16:colId xmlns:a16="http://schemas.microsoft.com/office/drawing/2014/main" val="20000"/>
                    </a:ext>
                  </a:extLst>
                </a:gridCol>
                <a:gridCol w="5725769">
                  <a:extLst>
                    <a:ext uri="{9D8B030D-6E8A-4147-A177-3AD203B41FA5}">
                      <a16:colId xmlns:a16="http://schemas.microsoft.com/office/drawing/2014/main" val="20001"/>
                    </a:ext>
                  </a:extLst>
                </a:gridCol>
              </a:tblGrid>
              <a:tr h="391849">
                <a:tc>
                  <a:txBody>
                    <a:bodyPr/>
                    <a:lstStyle/>
                    <a:p>
                      <a:pPr algn="ctr"/>
                      <a:r>
                        <a:rPr lang="en-US" sz="2000" b="1" baseline="0" dirty="0">
                          <a:solidFill>
                            <a:schemeClr val="tx2"/>
                          </a:solidFill>
                        </a:rPr>
                        <a:t>Particulars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baseline="0" dirty="0">
                          <a:solidFill>
                            <a:schemeClr val="tx2"/>
                          </a:solidFill>
                        </a:rPr>
                        <a:t>Check Points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388340">
                <a:tc gridSpan="2">
                  <a:txBody>
                    <a:bodyPr/>
                    <a:lstStyle/>
                    <a:p>
                      <a:pPr lvl="0" algn="just"/>
                      <a:r>
                        <a:rPr lang="en-US" sz="2000" b="1" kern="1200" baseline="0" dirty="0">
                          <a:solidFill>
                            <a:schemeClr val="tx2"/>
                          </a:solidFill>
                          <a:latin typeface="+mn-lt"/>
                          <a:ea typeface="+mn-ea"/>
                          <a:cs typeface="Times New Roman" pitchFamily="18" charset="0"/>
                        </a:rPr>
                        <a:t>1. Branches dealing in Foreign Exchange Transactions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342900" lvl="0" indent="-342900" algn="just">
                        <a:spcBef>
                          <a:spcPct val="10000"/>
                        </a:spcBef>
                        <a:buSzPct val="90000"/>
                        <a:buAutoNum type="arabicPeriod"/>
                      </a:pPr>
                      <a:endParaRPr lang="en-US" sz="1800" b="0" i="0" baseline="0"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1693924">
                <a:tc>
                  <a:txBody>
                    <a:bodyPr/>
                    <a:lstStyle/>
                    <a:p>
                      <a:pPr lvl="0" algn="just"/>
                      <a:r>
                        <a:rPr lang="en-US" sz="2000" b="1" kern="1200" baseline="0" dirty="0">
                          <a:solidFill>
                            <a:schemeClr val="tx2"/>
                          </a:solidFill>
                          <a:latin typeface="+mn-lt"/>
                          <a:ea typeface="+mn-ea"/>
                          <a:cs typeface="Times New Roman" pitchFamily="18" charset="0"/>
                        </a:rPr>
                        <a:t>Are there any dormant/closed NOSTRO accounts in respect of which balances continue to exist in the books of the branch, at year end?</a:t>
                      </a:r>
                      <a:endParaRPr lang="en-US" sz="2000" b="1" u="sng" kern="1200" baseline="0" dirty="0">
                        <a:solidFill>
                          <a:schemeClr val="tx2"/>
                        </a:solidFill>
                        <a:latin typeface="+mn-lt"/>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indent="0" algn="just">
                        <a:spcBef>
                          <a:spcPct val="10000"/>
                        </a:spcBef>
                        <a:buSzPct val="90000"/>
                        <a:buNone/>
                      </a:pPr>
                      <a:r>
                        <a:rPr lang="en-US" sz="2000" b="1" i="0" baseline="0" dirty="0">
                          <a:solidFill>
                            <a:schemeClr val="tx2"/>
                          </a:solidFill>
                        </a:rPr>
                        <a:t>Specify the test-data verified</a:t>
                      </a:r>
                    </a:p>
                    <a:p>
                      <a:pPr marL="0" lvl="0" indent="0" algn="just">
                        <a:spcBef>
                          <a:spcPct val="10000"/>
                        </a:spcBef>
                        <a:buSzPct val="90000"/>
                        <a:buNone/>
                      </a:pPr>
                      <a:r>
                        <a:rPr lang="en-US" sz="2000" b="1" i="0" baseline="0" dirty="0">
                          <a:solidFill>
                            <a:schemeClr val="tx2"/>
                          </a:solidFill>
                        </a:rPr>
                        <a:t>Adverse features to be reported by the auditor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2"/>
                  </a:ext>
                </a:extLst>
              </a:tr>
              <a:tr h="1541798">
                <a:tc>
                  <a:txBody>
                    <a:bodyPr/>
                    <a:lstStyle/>
                    <a:p>
                      <a:pPr lvl="0" algn="just"/>
                      <a:r>
                        <a:rPr lang="en-US" sz="2000" b="1" kern="1200" baseline="0" dirty="0">
                          <a:solidFill>
                            <a:schemeClr val="tx2"/>
                          </a:solidFill>
                          <a:latin typeface="+mn-lt"/>
                          <a:ea typeface="+mn-ea"/>
                          <a:cs typeface="Times New Roman" pitchFamily="18" charset="0"/>
                        </a:rPr>
                        <a:t>Have the NOSTRO balances been converted at year end at the rates of exchange as prescribed by controlling authorities?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indent="0" algn="just">
                        <a:spcBef>
                          <a:spcPct val="10000"/>
                        </a:spcBef>
                        <a:buSzPct val="90000"/>
                        <a:buNone/>
                      </a:pPr>
                      <a:r>
                        <a:rPr lang="en-US" sz="2000" b="1" i="0" baseline="0" dirty="0">
                          <a:solidFill>
                            <a:schemeClr val="tx2"/>
                          </a:solidFill>
                        </a:rPr>
                        <a:t>To be verified by the auditor along with relevant FEMA guidelines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125089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tx2"/>
                          </a:solidFill>
                          <a:latin typeface="+mn-lt"/>
                          <a:ea typeface="+mn-ea"/>
                          <a:cs typeface="Times New Roman" pitchFamily="18" charset="0"/>
                        </a:rPr>
                        <a:t>In case, any matter deserves special attention of the management, the same may be reported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indent="0" algn="just">
                        <a:spcBef>
                          <a:spcPct val="10000"/>
                        </a:spcBef>
                        <a:buSzPct val="90000"/>
                        <a:buNone/>
                      </a:pPr>
                      <a:r>
                        <a:rPr lang="en-US" sz="2000" b="1" i="0" baseline="0" dirty="0">
                          <a:solidFill>
                            <a:schemeClr val="tx2"/>
                          </a:solidFill>
                        </a:rPr>
                        <a:t>Verify balances with balance confirmations and reconciliation items to be reviewed and verified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r h="67634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tx2"/>
                          </a:solidFill>
                          <a:latin typeface="+mn-lt"/>
                          <a:ea typeface="+mn-ea"/>
                          <a:cs typeface="Times New Roman" pitchFamily="18" charset="0"/>
                        </a:rPr>
                        <a:t>VOSTRO Accounts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lvl="0" indent="0" algn="just">
                        <a:spcBef>
                          <a:spcPct val="10000"/>
                        </a:spcBef>
                        <a:buSzPct val="90000"/>
                        <a:buNone/>
                      </a:pPr>
                      <a:r>
                        <a:rPr lang="en-US" sz="2000" b="1" i="0" baseline="0" dirty="0">
                          <a:solidFill>
                            <a:schemeClr val="tx2"/>
                          </a:solidFill>
                        </a:rPr>
                        <a:t>To be verified by the auditor along with relevant FEMA guidelines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776194237"/>
                  </a:ext>
                </a:extLst>
              </a:tr>
            </a:tbl>
          </a:graphicData>
        </a:graphic>
      </p:graphicFrame>
      <p:sp>
        <p:nvSpPr>
          <p:cNvPr id="5" name="Slide Number Placeholder 4"/>
          <p:cNvSpPr>
            <a:spLocks noGrp="1"/>
          </p:cNvSpPr>
          <p:nvPr>
            <p:ph type="sldNum" sz="quarter" idx="12"/>
          </p:nvPr>
        </p:nvSpPr>
        <p:spPr/>
        <p:txBody>
          <a:bodyPr/>
          <a:lstStyle/>
          <a:p>
            <a:fld id="{ECDB6800-F8DA-4E50-8022-C1993CDE2A23}" type="slidenum">
              <a:rPr lang="en-IN" smtClean="0"/>
              <a:pPr/>
              <a:t>92</a:t>
            </a:fld>
            <a:endParaRPr lang="en-IN"/>
          </a:p>
        </p:txBody>
      </p:sp>
      <p:sp>
        <p:nvSpPr>
          <p:cNvPr id="7" name="Footer Placeholder 3">
            <a:extLst>
              <a:ext uri="{FF2B5EF4-FFF2-40B4-BE49-F238E27FC236}">
                <a16:creationId xmlns:a16="http://schemas.microsoft.com/office/drawing/2014/main" id="{10873EB1-1422-4DFB-9822-FB6E393D8673}"/>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62963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lstStyle/>
          <a:p>
            <a:pPr algn="ctr"/>
            <a:r>
              <a:rPr lang="en-IN" b="1" dirty="0">
                <a:solidFill>
                  <a:schemeClr val="tx2"/>
                </a:solidFill>
              </a:rPr>
              <a:t>LFAR for specialised Branches</a:t>
            </a:r>
          </a:p>
        </p:txBody>
      </p:sp>
      <p:graphicFrame>
        <p:nvGraphicFramePr>
          <p:cNvPr id="6" name="Content Placeholder 5"/>
          <p:cNvGraphicFramePr>
            <a:graphicFrameLocks noGrp="1"/>
          </p:cNvGraphicFramePr>
          <p:nvPr>
            <p:ph idx="1"/>
          </p:nvPr>
        </p:nvGraphicFramePr>
        <p:xfrm>
          <a:off x="2076449" y="1052738"/>
          <a:ext cx="9583739" cy="5378805"/>
        </p:xfrm>
        <a:graphic>
          <a:graphicData uri="http://schemas.openxmlformats.org/drawingml/2006/table">
            <a:tbl>
              <a:tblPr firstRow="1" bandRow="1">
                <a:tableStyleId>{5C22544A-7EE6-4342-B048-85BDC9FD1C3A}</a:tableStyleId>
              </a:tblPr>
              <a:tblGrid>
                <a:gridCol w="4099362">
                  <a:extLst>
                    <a:ext uri="{9D8B030D-6E8A-4147-A177-3AD203B41FA5}">
                      <a16:colId xmlns:a16="http://schemas.microsoft.com/office/drawing/2014/main" val="20000"/>
                    </a:ext>
                  </a:extLst>
                </a:gridCol>
                <a:gridCol w="5484377">
                  <a:extLst>
                    <a:ext uri="{9D8B030D-6E8A-4147-A177-3AD203B41FA5}">
                      <a16:colId xmlns:a16="http://schemas.microsoft.com/office/drawing/2014/main" val="20001"/>
                    </a:ext>
                  </a:extLst>
                </a:gridCol>
              </a:tblGrid>
              <a:tr h="410565">
                <a:tc>
                  <a:txBody>
                    <a:bodyPr/>
                    <a:lstStyle/>
                    <a:p>
                      <a:pPr algn="ctr"/>
                      <a:r>
                        <a:rPr lang="en-US" sz="2000" b="1" baseline="0" dirty="0">
                          <a:solidFill>
                            <a:schemeClr val="tx2"/>
                          </a:solidFill>
                        </a:rPr>
                        <a:t>Particulars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baseline="0" dirty="0">
                          <a:solidFill>
                            <a:schemeClr val="tx2"/>
                          </a:solidFill>
                        </a:rPr>
                        <a:t>Check Points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06889">
                <a:tc gridSpan="2">
                  <a:txBody>
                    <a:bodyPr/>
                    <a:lstStyle/>
                    <a:p>
                      <a:pPr lvl="0" algn="just"/>
                      <a:r>
                        <a:rPr lang="en-US" sz="2000" b="1" kern="1200" baseline="0" dirty="0">
                          <a:solidFill>
                            <a:schemeClr val="tx2"/>
                          </a:solidFill>
                          <a:latin typeface="+mn-lt"/>
                          <a:ea typeface="+mn-ea"/>
                          <a:cs typeface="Times New Roman" pitchFamily="18" charset="0"/>
                        </a:rPr>
                        <a:t>2. Branches </a:t>
                      </a:r>
                      <a:r>
                        <a:rPr lang="en-US" sz="2000" b="1" kern="1200" baseline="0" dirty="0">
                          <a:solidFill>
                            <a:schemeClr val="tx2"/>
                          </a:solidFill>
                          <a:latin typeface="+mn-lt"/>
                          <a:ea typeface="+mn-ea"/>
                          <a:cs typeface="Arial" pitchFamily="34" charset="0"/>
                        </a:rPr>
                        <a:t>dealing in </a:t>
                      </a:r>
                      <a:r>
                        <a:rPr lang="en-US" sz="2000" b="1" kern="1200" baseline="0" dirty="0">
                          <a:solidFill>
                            <a:schemeClr val="tx2"/>
                          </a:solidFill>
                          <a:latin typeface="+mn-lt"/>
                          <a:ea typeface="+mn-ea"/>
                          <a:cs typeface="Times New Roman" pitchFamily="18" charset="0"/>
                        </a:rPr>
                        <a:t>Clearing House Operations, normally referred to as Service Branches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342900" lvl="0" indent="-342900" algn="just">
                        <a:spcBef>
                          <a:spcPct val="10000"/>
                        </a:spcBef>
                        <a:buSzPct val="90000"/>
                        <a:buAutoNum type="arabicPeriod"/>
                      </a:pPr>
                      <a:endParaRPr lang="en-US" sz="1800" b="0" i="0" baseline="0"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1253609">
                <a:tc>
                  <a:txBody>
                    <a:bodyPr/>
                    <a:lstStyle/>
                    <a:p>
                      <a:pPr marL="0" lvl="0" indent="0" algn="just">
                        <a:spcBef>
                          <a:spcPct val="10000"/>
                        </a:spcBef>
                        <a:buSzPct val="90000"/>
                      </a:pPr>
                      <a:r>
                        <a:rPr lang="en-US" sz="2000" b="1" kern="1200" baseline="0" dirty="0">
                          <a:solidFill>
                            <a:schemeClr val="tx2"/>
                          </a:solidFill>
                          <a:latin typeface="+mn-lt"/>
                          <a:ea typeface="+mn-ea"/>
                          <a:cs typeface="Times New Roman" pitchFamily="18" charset="0"/>
                        </a:rPr>
                        <a:t>Periodic review of outstanding entries in clearing adjustment account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lvl="0" indent="0" algn="just">
                        <a:spcBef>
                          <a:spcPct val="10000"/>
                        </a:spcBef>
                        <a:buSzPct val="90000"/>
                        <a:buNone/>
                      </a:pPr>
                      <a:r>
                        <a:rPr lang="en-US" sz="2000" b="1" i="0" baseline="0" dirty="0">
                          <a:solidFill>
                            <a:schemeClr val="tx2"/>
                          </a:solidFill>
                        </a:rPr>
                        <a:t>Obtain age-wise outstanding entries</a:t>
                      </a:r>
                    </a:p>
                    <a:p>
                      <a:pPr marL="0" lvl="0" indent="0" algn="just">
                        <a:spcBef>
                          <a:spcPct val="10000"/>
                        </a:spcBef>
                        <a:buSzPct val="90000"/>
                        <a:buNone/>
                      </a:pPr>
                      <a:r>
                        <a:rPr lang="en-US" sz="2000" b="1" i="0" baseline="0" dirty="0">
                          <a:solidFill>
                            <a:schemeClr val="tx2"/>
                          </a:solidFill>
                        </a:rPr>
                        <a:t>Review the list for requirement of provision for old outstanding debit entries, especially in cases wherein the bank has sought permission of one time crystallization of net debit and credit entries which are very 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2"/>
                  </a:ext>
                </a:extLst>
              </a:tr>
              <a:tr h="708647">
                <a:tc>
                  <a:txBody>
                    <a:bodyPr/>
                    <a:lstStyle/>
                    <a:p>
                      <a:pPr lvl="0" algn="just"/>
                      <a:r>
                        <a:rPr lang="en-US" sz="2000" b="1" kern="1200" baseline="0" dirty="0">
                          <a:solidFill>
                            <a:schemeClr val="tx2"/>
                          </a:solidFill>
                          <a:latin typeface="+mn-lt"/>
                          <a:ea typeface="+mn-ea"/>
                          <a:cs typeface="Times New Roman" pitchFamily="18" charset="0"/>
                        </a:rPr>
                        <a:t>Method of squaring off / clearing the old / large / </a:t>
                      </a:r>
                      <a:r>
                        <a:rPr lang="en-US" sz="2000" b="1" kern="1200" baseline="0" dirty="0" err="1">
                          <a:solidFill>
                            <a:schemeClr val="tx2"/>
                          </a:solidFill>
                          <a:latin typeface="+mn-lt"/>
                          <a:ea typeface="+mn-ea"/>
                          <a:cs typeface="Times New Roman" pitchFamily="18" charset="0"/>
                        </a:rPr>
                        <a:t>unusal</a:t>
                      </a:r>
                      <a:r>
                        <a:rPr lang="en-US" sz="2000" b="1" kern="1200" baseline="0" dirty="0">
                          <a:solidFill>
                            <a:schemeClr val="tx2"/>
                          </a:solidFill>
                          <a:latin typeface="+mn-lt"/>
                          <a:ea typeface="+mn-ea"/>
                          <a:cs typeface="Times New Roman" pitchFamily="18" charset="0"/>
                        </a:rPr>
                        <a:t> entries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lvl="0" indent="0" algn="just">
                        <a:spcBef>
                          <a:spcPct val="10000"/>
                        </a:spcBef>
                        <a:buSzPct val="90000"/>
                        <a:buNone/>
                      </a:pPr>
                      <a:r>
                        <a:rPr lang="en-US" sz="2000" b="1" i="0" baseline="0" dirty="0">
                          <a:solidFill>
                            <a:schemeClr val="tx2"/>
                          </a:solidFill>
                        </a:rPr>
                        <a:t>Review the method of matching of old entries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708647">
                <a:tc>
                  <a:txBody>
                    <a:bodyPr/>
                    <a:lstStyle/>
                    <a:p>
                      <a:pPr lvl="0" algn="just"/>
                      <a:r>
                        <a:rPr lang="en-US" sz="2000" b="1" kern="1200" baseline="0" dirty="0">
                          <a:solidFill>
                            <a:schemeClr val="tx2"/>
                          </a:solidFill>
                          <a:latin typeface="+mn-lt"/>
                          <a:ea typeface="+mn-ea"/>
                          <a:cs typeface="Times New Roman" pitchFamily="18" charset="0"/>
                        </a:rPr>
                        <a:t>Comments on system and procedure following by branch related to clearing transactions?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lvl="0" indent="0" algn="just">
                        <a:spcBef>
                          <a:spcPct val="10000"/>
                        </a:spcBef>
                        <a:buSzPct val="90000"/>
                        <a:buNone/>
                      </a:pPr>
                      <a:r>
                        <a:rPr lang="en-US" sz="2000" b="1" i="0" baseline="0" dirty="0">
                          <a:solidFill>
                            <a:schemeClr val="tx2"/>
                          </a:solidFill>
                        </a:rPr>
                        <a:t>Check policy of bank post CTS 2010. check authorization of instruments at branch level. Verify the Positive Pay System for CTS requirements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2221592614"/>
                  </a:ext>
                </a:extLst>
              </a:tr>
            </a:tbl>
          </a:graphicData>
        </a:graphic>
      </p:graphicFrame>
      <p:sp>
        <p:nvSpPr>
          <p:cNvPr id="5" name="Slide Number Placeholder 4"/>
          <p:cNvSpPr>
            <a:spLocks noGrp="1"/>
          </p:cNvSpPr>
          <p:nvPr>
            <p:ph type="sldNum" sz="quarter" idx="12"/>
          </p:nvPr>
        </p:nvSpPr>
        <p:spPr/>
        <p:txBody>
          <a:bodyPr/>
          <a:lstStyle/>
          <a:p>
            <a:fld id="{ECDB6800-F8DA-4E50-8022-C1993CDE2A23}" type="slidenum">
              <a:rPr lang="en-IN" smtClean="0"/>
              <a:pPr/>
              <a:t>93</a:t>
            </a:fld>
            <a:endParaRPr lang="en-IN"/>
          </a:p>
        </p:txBody>
      </p:sp>
      <p:sp>
        <p:nvSpPr>
          <p:cNvPr id="7" name="Footer Placeholder 3">
            <a:extLst>
              <a:ext uri="{FF2B5EF4-FFF2-40B4-BE49-F238E27FC236}">
                <a16:creationId xmlns:a16="http://schemas.microsoft.com/office/drawing/2014/main" id="{65D8625E-2898-4911-AB9E-9303F2D3D560}"/>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lstStyle/>
          <a:p>
            <a:pPr algn="ctr"/>
            <a:r>
              <a:rPr lang="en-IN" b="1" dirty="0">
                <a:solidFill>
                  <a:schemeClr val="tx2"/>
                </a:solidFill>
              </a:rPr>
              <a:t>LFAR for specialised Branches</a:t>
            </a:r>
          </a:p>
        </p:txBody>
      </p:sp>
      <p:graphicFrame>
        <p:nvGraphicFramePr>
          <p:cNvPr id="6" name="Content Placeholder 5"/>
          <p:cNvGraphicFramePr>
            <a:graphicFrameLocks noGrp="1"/>
          </p:cNvGraphicFramePr>
          <p:nvPr>
            <p:ph idx="1"/>
          </p:nvPr>
        </p:nvGraphicFramePr>
        <p:xfrm>
          <a:off x="2133600" y="1052739"/>
          <a:ext cx="9526588" cy="4860645"/>
        </p:xfrm>
        <a:graphic>
          <a:graphicData uri="http://schemas.openxmlformats.org/drawingml/2006/table">
            <a:tbl>
              <a:tblPr firstRow="1" bandRow="1">
                <a:tableStyleId>{5C22544A-7EE6-4342-B048-85BDC9FD1C3A}</a:tableStyleId>
              </a:tblPr>
              <a:tblGrid>
                <a:gridCol w="4074916">
                  <a:extLst>
                    <a:ext uri="{9D8B030D-6E8A-4147-A177-3AD203B41FA5}">
                      <a16:colId xmlns:a16="http://schemas.microsoft.com/office/drawing/2014/main" val="20000"/>
                    </a:ext>
                  </a:extLst>
                </a:gridCol>
                <a:gridCol w="5451672">
                  <a:extLst>
                    <a:ext uri="{9D8B030D-6E8A-4147-A177-3AD203B41FA5}">
                      <a16:colId xmlns:a16="http://schemas.microsoft.com/office/drawing/2014/main" val="20001"/>
                    </a:ext>
                  </a:extLst>
                </a:gridCol>
              </a:tblGrid>
              <a:tr h="410565">
                <a:tc>
                  <a:txBody>
                    <a:bodyPr/>
                    <a:lstStyle/>
                    <a:p>
                      <a:pPr algn="ctr"/>
                      <a:r>
                        <a:rPr lang="en-US" sz="2000" b="1" baseline="0" dirty="0">
                          <a:solidFill>
                            <a:schemeClr val="tx2"/>
                          </a:solidFill>
                        </a:rPr>
                        <a:t>Particulars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baseline="0" dirty="0">
                          <a:solidFill>
                            <a:schemeClr val="tx2"/>
                          </a:solidFill>
                        </a:rPr>
                        <a:t>Check Points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06889">
                <a:tc gridSpan="2">
                  <a:txBody>
                    <a:bodyPr/>
                    <a:lstStyle/>
                    <a:p>
                      <a:pPr lvl="0" algn="just"/>
                      <a:r>
                        <a:rPr lang="en-US" sz="2000" b="1" kern="1200" baseline="0" dirty="0">
                          <a:solidFill>
                            <a:schemeClr val="tx2"/>
                          </a:solidFill>
                          <a:latin typeface="+mn-lt"/>
                          <a:ea typeface="+mn-ea"/>
                          <a:cs typeface="Times New Roman" pitchFamily="18" charset="0"/>
                        </a:rPr>
                        <a:t>3. Branches </a:t>
                      </a:r>
                      <a:r>
                        <a:rPr lang="en-US" sz="2000" b="1" kern="1200" baseline="0" dirty="0">
                          <a:solidFill>
                            <a:schemeClr val="tx2"/>
                          </a:solidFill>
                          <a:latin typeface="+mn-lt"/>
                          <a:ea typeface="+mn-ea"/>
                          <a:cs typeface="Arial" pitchFamily="34" charset="0"/>
                        </a:rPr>
                        <a:t>dealing i</a:t>
                      </a:r>
                      <a:r>
                        <a:rPr lang="en-US" sz="2000" b="1" kern="1200" baseline="0" dirty="0">
                          <a:solidFill>
                            <a:schemeClr val="tx2"/>
                          </a:solidFill>
                          <a:latin typeface="+mn-lt"/>
                          <a:ea typeface="+mn-ea"/>
                          <a:cs typeface="Times New Roman" pitchFamily="18" charset="0"/>
                        </a:rPr>
                        <a:t>n recovery of Non-Performing Assets such as Asset Recovery Branches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342900" lvl="0" indent="-342900" algn="just">
                        <a:spcBef>
                          <a:spcPct val="10000"/>
                        </a:spcBef>
                        <a:buSzPct val="90000"/>
                        <a:buAutoNum type="arabicPeriod"/>
                      </a:pPr>
                      <a:endParaRPr lang="en-US" sz="1800" b="0" i="0" baseline="0"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1253609">
                <a:tc gridSpan="2">
                  <a:txBody>
                    <a:bodyPr/>
                    <a:lstStyle/>
                    <a:p>
                      <a:pPr marL="457200" lvl="1" indent="-457200" algn="just">
                        <a:buAutoNum type="arabicPeriod"/>
                      </a:pPr>
                      <a:r>
                        <a:rPr lang="en-US" sz="2000" b="1" kern="1200" baseline="0" dirty="0">
                          <a:solidFill>
                            <a:schemeClr val="tx2"/>
                          </a:solidFill>
                          <a:latin typeface="+mn-lt"/>
                          <a:ea typeface="+mn-ea"/>
                          <a:cs typeface="Times New Roman" pitchFamily="18" charset="0"/>
                        </a:rPr>
                        <a:t>In respect of borrowers with outstanding of Rs. 10.00 Crores and above the information should be obtained from the Branch Management. Comments of the Branch Auditor on advances with significant adverse features and which might need the attention of the management / Statutory Central Auditors should be appended to the LFAR.</a:t>
                      </a:r>
                      <a:endParaRPr lang="en-IN" sz="2000" b="1" kern="1200" baseline="0" dirty="0">
                        <a:solidFill>
                          <a:schemeClr val="tx2"/>
                        </a:solidFill>
                        <a:latin typeface="+mn-lt"/>
                        <a:ea typeface="+mn-ea"/>
                        <a:cs typeface="Times New Roman" pitchFamily="18" charset="0"/>
                      </a:endParaRPr>
                    </a:p>
                    <a:p>
                      <a:pPr marL="457200" lvl="1" indent="-457200" algn="just">
                        <a:buAutoNum type="arabicPeriod"/>
                      </a:pPr>
                      <a:r>
                        <a:rPr lang="en-US" sz="2000" b="1" kern="1200" baseline="0" dirty="0">
                          <a:solidFill>
                            <a:schemeClr val="tx2"/>
                          </a:solidFill>
                          <a:latin typeface="+mn-lt"/>
                          <a:ea typeface="+mn-ea"/>
                          <a:cs typeface="Times New Roman" pitchFamily="18" charset="0"/>
                        </a:rPr>
                        <a:t>List the accounts with outstanding in excess of Rs. 10.00 Crores, which have been upgraded from Non-Performing to Standard during the year and the reasons thereof. </a:t>
                      </a:r>
                    </a:p>
                    <a:p>
                      <a:pPr marL="457200" lvl="1" indent="-457200" algn="just">
                        <a:buAutoNum type="arabicPeriod"/>
                      </a:pPr>
                      <a:r>
                        <a:rPr lang="en-US" sz="2000" b="1" kern="1200" baseline="0" dirty="0">
                          <a:solidFill>
                            <a:schemeClr val="tx2"/>
                          </a:solidFill>
                          <a:latin typeface="+mn-lt"/>
                          <a:ea typeface="+mn-ea"/>
                          <a:cs typeface="Times New Roman" pitchFamily="18" charset="0"/>
                        </a:rPr>
                        <a:t>Whether the branch has a system of updating periodically, the information relating to the valuation of security charged to the bank?</a:t>
                      </a:r>
                      <a:endParaRPr lang="en-IN" sz="2000" b="1" kern="1200" baseline="0" dirty="0">
                        <a:solidFill>
                          <a:schemeClr val="tx2"/>
                        </a:solidFill>
                        <a:latin typeface="+mn-lt"/>
                        <a:ea typeface="+mn-ea"/>
                        <a:cs typeface="Times New Roman" pitchFamily="18" charset="0"/>
                      </a:endParaRPr>
                    </a:p>
                    <a:p>
                      <a:pPr marL="457200" lvl="1" indent="-457200" algn="just">
                        <a:buAutoNum type="arabicPeriod"/>
                      </a:pPr>
                      <a:r>
                        <a:rPr lang="en-US" sz="2000" b="1" kern="1200" baseline="0" dirty="0">
                          <a:solidFill>
                            <a:schemeClr val="tx2"/>
                          </a:solidFill>
                          <a:latin typeface="+mn-lt"/>
                          <a:ea typeface="+mn-ea"/>
                          <a:cs typeface="Times New Roman" pitchFamily="18" charset="0"/>
                        </a:rPr>
                        <a:t>Age-wise analysis of the recovery suits filed and pending may be furnished, for the last three years along with latest status thereof.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342900" lvl="0" indent="-342900" algn="just">
                        <a:spcBef>
                          <a:spcPct val="10000"/>
                        </a:spcBef>
                        <a:buSzPct val="90000"/>
                        <a:buAutoNum type="arabicPeriod"/>
                      </a:pPr>
                      <a:endParaRPr lang="en-US" sz="1800" b="0" i="0" baseline="0"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2"/>
                  </a:ext>
                </a:extLst>
              </a:tr>
            </a:tbl>
          </a:graphicData>
        </a:graphic>
      </p:graphicFrame>
      <p:sp>
        <p:nvSpPr>
          <p:cNvPr id="5" name="Slide Number Placeholder 4"/>
          <p:cNvSpPr>
            <a:spLocks noGrp="1"/>
          </p:cNvSpPr>
          <p:nvPr>
            <p:ph type="sldNum" sz="quarter" idx="12"/>
          </p:nvPr>
        </p:nvSpPr>
        <p:spPr/>
        <p:txBody>
          <a:bodyPr/>
          <a:lstStyle/>
          <a:p>
            <a:fld id="{ECDB6800-F8DA-4E50-8022-C1993CDE2A23}" type="slidenum">
              <a:rPr lang="en-IN" smtClean="0"/>
              <a:pPr/>
              <a:t>94</a:t>
            </a:fld>
            <a:endParaRPr lang="en-IN"/>
          </a:p>
        </p:txBody>
      </p:sp>
      <p:sp>
        <p:nvSpPr>
          <p:cNvPr id="7" name="Footer Placeholder 3">
            <a:extLst>
              <a:ext uri="{FF2B5EF4-FFF2-40B4-BE49-F238E27FC236}">
                <a16:creationId xmlns:a16="http://schemas.microsoft.com/office/drawing/2014/main" id="{4656E2FD-EE54-4FE4-AD2A-76C41684B934}"/>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lstStyle/>
          <a:p>
            <a:pPr algn="ctr"/>
            <a:r>
              <a:rPr lang="en-IN" b="1" dirty="0">
                <a:solidFill>
                  <a:schemeClr val="tx2"/>
                </a:solidFill>
              </a:rPr>
              <a:t>LFAR for specialised Branches</a:t>
            </a:r>
          </a:p>
        </p:txBody>
      </p:sp>
      <p:graphicFrame>
        <p:nvGraphicFramePr>
          <p:cNvPr id="6" name="Content Placeholder 5"/>
          <p:cNvGraphicFramePr>
            <a:graphicFrameLocks noGrp="1"/>
          </p:cNvGraphicFramePr>
          <p:nvPr>
            <p:ph idx="1"/>
          </p:nvPr>
        </p:nvGraphicFramePr>
        <p:xfrm>
          <a:off x="2133599" y="1052739"/>
          <a:ext cx="9405257" cy="5470245"/>
        </p:xfrm>
        <a:graphic>
          <a:graphicData uri="http://schemas.openxmlformats.org/drawingml/2006/table">
            <a:tbl>
              <a:tblPr firstRow="1" bandRow="1">
                <a:tableStyleId>{5C22544A-7EE6-4342-B048-85BDC9FD1C3A}</a:tableStyleId>
              </a:tblPr>
              <a:tblGrid>
                <a:gridCol w="4023018">
                  <a:extLst>
                    <a:ext uri="{9D8B030D-6E8A-4147-A177-3AD203B41FA5}">
                      <a16:colId xmlns:a16="http://schemas.microsoft.com/office/drawing/2014/main" val="20000"/>
                    </a:ext>
                  </a:extLst>
                </a:gridCol>
                <a:gridCol w="5382239">
                  <a:extLst>
                    <a:ext uri="{9D8B030D-6E8A-4147-A177-3AD203B41FA5}">
                      <a16:colId xmlns:a16="http://schemas.microsoft.com/office/drawing/2014/main" val="20001"/>
                    </a:ext>
                  </a:extLst>
                </a:gridCol>
              </a:tblGrid>
              <a:tr h="410565">
                <a:tc>
                  <a:txBody>
                    <a:bodyPr/>
                    <a:lstStyle/>
                    <a:p>
                      <a:pPr algn="ctr"/>
                      <a:r>
                        <a:rPr lang="en-US" sz="2000" b="1" baseline="0" dirty="0">
                          <a:solidFill>
                            <a:schemeClr val="tx2"/>
                          </a:solidFill>
                        </a:rPr>
                        <a:t>Particulars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baseline="0" dirty="0">
                          <a:solidFill>
                            <a:schemeClr val="tx2"/>
                          </a:solidFill>
                        </a:rPr>
                        <a:t>Check Points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06889">
                <a:tc gridSpan="2">
                  <a:txBody>
                    <a:bodyPr/>
                    <a:lstStyle/>
                    <a:p>
                      <a:pPr lvl="0" algn="just"/>
                      <a:r>
                        <a:rPr lang="en-US" sz="2000" b="1" kern="1200" baseline="0" dirty="0">
                          <a:solidFill>
                            <a:schemeClr val="tx2"/>
                          </a:solidFill>
                          <a:latin typeface="+mn-lt"/>
                          <a:ea typeface="+mn-ea"/>
                          <a:cs typeface="Times New Roman" pitchFamily="18" charset="0"/>
                        </a:rPr>
                        <a:t>3. Branches </a:t>
                      </a:r>
                      <a:r>
                        <a:rPr lang="en-US" sz="2000" b="1" kern="1200" baseline="0" dirty="0">
                          <a:solidFill>
                            <a:schemeClr val="tx2"/>
                          </a:solidFill>
                          <a:latin typeface="+mn-lt"/>
                          <a:ea typeface="+mn-ea"/>
                          <a:cs typeface="Arial" pitchFamily="34" charset="0"/>
                        </a:rPr>
                        <a:t>dealing i</a:t>
                      </a:r>
                      <a:r>
                        <a:rPr lang="en-US" sz="2000" b="1" kern="1200" baseline="0" dirty="0">
                          <a:solidFill>
                            <a:schemeClr val="tx2"/>
                          </a:solidFill>
                          <a:latin typeface="+mn-lt"/>
                          <a:ea typeface="+mn-ea"/>
                          <a:cs typeface="Times New Roman" pitchFamily="18" charset="0"/>
                        </a:rPr>
                        <a:t>n recovery of Non-Performing Assets such as Asset Recovery Branches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342900" lvl="0" indent="-342900" algn="just">
                        <a:spcBef>
                          <a:spcPct val="10000"/>
                        </a:spcBef>
                        <a:buSzPct val="90000"/>
                        <a:buAutoNum type="arabicPeriod"/>
                      </a:pPr>
                      <a:endParaRPr lang="en-US" sz="1800" b="0" i="0" baseline="0"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1253609">
                <a:tc gridSpan="2">
                  <a:txBody>
                    <a:bodyPr/>
                    <a:lstStyle/>
                    <a:p>
                      <a:pPr marL="0" lvl="1" indent="0" algn="just"/>
                      <a:r>
                        <a:rPr lang="en-US" sz="2000" b="1" kern="1200" baseline="0" dirty="0">
                          <a:solidFill>
                            <a:schemeClr val="tx2"/>
                          </a:solidFill>
                          <a:latin typeface="+mn-lt"/>
                          <a:ea typeface="+mn-ea"/>
                          <a:cs typeface="Times New Roman" pitchFamily="18" charset="0"/>
                        </a:rPr>
                        <a:t>5. Is the branch prompt in ensuring execution of decrees obtained for recovery from the defaulting borrowers? Also list the time barred decrees, if any, and reasons thereof. Give age-wise analysis of decrees obtained and not executed.</a:t>
                      </a:r>
                    </a:p>
                    <a:p>
                      <a:pPr marL="0" lvl="1" indent="0" algn="just"/>
                      <a:r>
                        <a:rPr lang="en-US" sz="2000" b="1" kern="1200" baseline="0" dirty="0">
                          <a:solidFill>
                            <a:schemeClr val="tx2"/>
                          </a:solidFill>
                          <a:latin typeface="+mn-lt"/>
                          <a:ea typeface="+mn-ea"/>
                          <a:cs typeface="Times New Roman" pitchFamily="18" charset="0"/>
                        </a:rPr>
                        <a:t>6. List the recoveries and their appropriation against the interest and the principal and the accounts settled / written off / closed during the year as per the bank’s policy. Give particulars of recoveries which are pending for appropriation as on year-end with reasons thereof.</a:t>
                      </a:r>
                      <a:endParaRPr lang="en-IN" sz="2000" b="1" kern="1200" baseline="0" dirty="0">
                        <a:solidFill>
                          <a:schemeClr val="tx2"/>
                        </a:solidFill>
                        <a:latin typeface="+mn-lt"/>
                        <a:ea typeface="+mn-ea"/>
                        <a:cs typeface="Times New Roman" pitchFamily="18" charset="0"/>
                      </a:endParaRPr>
                    </a:p>
                    <a:p>
                      <a:pPr marL="0" lvl="1" indent="0" algn="just"/>
                      <a:r>
                        <a:rPr lang="en-US" sz="2000" b="1" kern="1200" baseline="0" dirty="0">
                          <a:solidFill>
                            <a:schemeClr val="tx2"/>
                          </a:solidFill>
                          <a:latin typeface="+mn-lt"/>
                          <a:ea typeface="+mn-ea"/>
                          <a:cs typeface="Times New Roman" pitchFamily="18" charset="0"/>
                        </a:rPr>
                        <a:t>7. List the new borrower accounts transferred to the branch during the year. Have all the relevant documents and records relating to these borrower accounts been transferred to the branch? Has the branch obtained confirmation that all the accounts of the borrower [including non-fund-based exposures and deposits pending adjustment / margin deposits] been transferred to the branch?</a:t>
                      </a:r>
                      <a:endParaRPr lang="en-IN" sz="2000" b="1" kern="1200" baseline="0" dirty="0">
                        <a:solidFill>
                          <a:schemeClr val="tx2"/>
                        </a:solidFill>
                        <a:latin typeface="+mn-lt"/>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342900" lvl="0" indent="-342900" algn="just">
                        <a:spcBef>
                          <a:spcPct val="10000"/>
                        </a:spcBef>
                        <a:buSzPct val="90000"/>
                        <a:buAutoNum type="arabicPeriod"/>
                      </a:pPr>
                      <a:endParaRPr lang="en-US" sz="1800" b="0" i="0" baseline="0"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2"/>
                  </a:ext>
                </a:extLst>
              </a:tr>
            </a:tbl>
          </a:graphicData>
        </a:graphic>
      </p:graphicFrame>
      <p:sp>
        <p:nvSpPr>
          <p:cNvPr id="5" name="Slide Number Placeholder 4"/>
          <p:cNvSpPr>
            <a:spLocks noGrp="1"/>
          </p:cNvSpPr>
          <p:nvPr>
            <p:ph type="sldNum" sz="quarter" idx="12"/>
          </p:nvPr>
        </p:nvSpPr>
        <p:spPr/>
        <p:txBody>
          <a:bodyPr/>
          <a:lstStyle/>
          <a:p>
            <a:fld id="{ECDB6800-F8DA-4E50-8022-C1993CDE2A23}" type="slidenum">
              <a:rPr lang="en-IN" smtClean="0"/>
              <a:pPr/>
              <a:t>95</a:t>
            </a:fld>
            <a:endParaRPr lang="en-IN"/>
          </a:p>
        </p:txBody>
      </p:sp>
      <p:sp>
        <p:nvSpPr>
          <p:cNvPr id="7" name="Footer Placeholder 3">
            <a:extLst>
              <a:ext uri="{FF2B5EF4-FFF2-40B4-BE49-F238E27FC236}">
                <a16:creationId xmlns:a16="http://schemas.microsoft.com/office/drawing/2014/main" id="{4656E2FD-EE54-4FE4-AD2A-76C41684B934}"/>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77697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17A70-572A-43B7-874A-B3E78770F401}"/>
              </a:ext>
            </a:extLst>
          </p:cNvPr>
          <p:cNvSpPr>
            <a:spLocks noGrp="1"/>
          </p:cNvSpPr>
          <p:nvPr>
            <p:ph type="title"/>
          </p:nvPr>
        </p:nvSpPr>
        <p:spPr/>
        <p:txBody>
          <a:bodyPr/>
          <a:lstStyle/>
          <a:p>
            <a:pPr algn="ctr"/>
            <a:r>
              <a:rPr lang="en-US" b="1" dirty="0">
                <a:solidFill>
                  <a:schemeClr val="accent4">
                    <a:lumMod val="75000"/>
                  </a:schemeClr>
                </a:solidFill>
              </a:rPr>
              <a:t>Agenda</a:t>
            </a:r>
            <a:endParaRPr lang="en-IN" dirty="0"/>
          </a:p>
        </p:txBody>
      </p:sp>
      <p:sp>
        <p:nvSpPr>
          <p:cNvPr id="3" name="Content Placeholder 2">
            <a:extLst>
              <a:ext uri="{FF2B5EF4-FFF2-40B4-BE49-F238E27FC236}">
                <a16:creationId xmlns:a16="http://schemas.microsoft.com/office/drawing/2014/main" id="{934BEEAF-CBFC-4EB1-9F10-C4BC58913927}"/>
              </a:ext>
            </a:extLst>
          </p:cNvPr>
          <p:cNvSpPr>
            <a:spLocks noGrp="1"/>
          </p:cNvSpPr>
          <p:nvPr>
            <p:ph idx="1"/>
          </p:nvPr>
        </p:nvSpPr>
        <p:spPr>
          <a:xfrm>
            <a:off x="2483195" y="1540189"/>
            <a:ext cx="8915400" cy="4796476"/>
          </a:xfrm>
        </p:spPr>
        <p:txBody>
          <a:bodyPr>
            <a:normAutofit lnSpcReduction="10000"/>
          </a:bodyPr>
          <a:lstStyle/>
          <a:p>
            <a:pPr marL="0" indent="0" algn="just">
              <a:spcBef>
                <a:spcPts val="1200"/>
              </a:spcBef>
              <a:spcAft>
                <a:spcPts val="1200"/>
              </a:spcAft>
              <a:buNone/>
            </a:pPr>
            <a:r>
              <a:rPr lang="en-US" sz="2800" b="1" dirty="0">
                <a:solidFill>
                  <a:schemeClr val="tx2"/>
                </a:solidFill>
                <a:latin typeface="Verdana" pitchFamily="34" charset="0"/>
                <a:ea typeface="Verdana" pitchFamily="34" charset="0"/>
                <a:cs typeface="Verdana" pitchFamily="34" charset="0"/>
              </a:rPr>
              <a:t>Audit Planning</a:t>
            </a:r>
          </a:p>
          <a:p>
            <a:pPr marL="0" indent="0" algn="just">
              <a:spcBef>
                <a:spcPts val="1200"/>
              </a:spcBef>
              <a:spcAft>
                <a:spcPts val="1200"/>
              </a:spcAft>
              <a:buNone/>
            </a:pPr>
            <a:r>
              <a:rPr lang="en-US" sz="2800" b="1" dirty="0">
                <a:solidFill>
                  <a:schemeClr val="tx2"/>
                </a:solidFill>
                <a:latin typeface="Verdana" pitchFamily="34" charset="0"/>
                <a:ea typeface="Verdana" pitchFamily="34" charset="0"/>
                <a:cs typeface="Verdana" pitchFamily="34" charset="0"/>
              </a:rPr>
              <a:t>  - Ethical Compliance</a:t>
            </a:r>
          </a:p>
          <a:p>
            <a:pPr marL="0" indent="0" algn="just">
              <a:spcBef>
                <a:spcPts val="1200"/>
              </a:spcBef>
              <a:spcAft>
                <a:spcPts val="1200"/>
              </a:spcAft>
              <a:buNone/>
            </a:pPr>
            <a:r>
              <a:rPr lang="en-US" sz="2800" b="1" dirty="0">
                <a:solidFill>
                  <a:schemeClr val="tx2"/>
                </a:solidFill>
                <a:latin typeface="Verdana" pitchFamily="34" charset="0"/>
                <a:ea typeface="Verdana" pitchFamily="34" charset="0"/>
                <a:cs typeface="Verdana" pitchFamily="34" charset="0"/>
              </a:rPr>
              <a:t>  - Compliance with Standards on Auditing</a:t>
            </a:r>
          </a:p>
          <a:p>
            <a:pPr marL="0" indent="0" algn="just">
              <a:spcBef>
                <a:spcPts val="1200"/>
              </a:spcBef>
              <a:spcAft>
                <a:spcPts val="1200"/>
              </a:spcAft>
              <a:buNone/>
            </a:pPr>
            <a:r>
              <a:rPr lang="en-US" sz="2800" b="1" dirty="0">
                <a:solidFill>
                  <a:schemeClr val="tx2"/>
                </a:solidFill>
                <a:latin typeface="Verdana" pitchFamily="34" charset="0"/>
                <a:ea typeface="Verdana" pitchFamily="34" charset="0"/>
                <a:cs typeface="Verdana" pitchFamily="34" charset="0"/>
              </a:rPr>
              <a:t>  - Compliance with Guidance Note</a:t>
            </a:r>
          </a:p>
          <a:p>
            <a:pPr marL="0" indent="0" algn="just">
              <a:spcBef>
                <a:spcPts val="1200"/>
              </a:spcBef>
              <a:spcAft>
                <a:spcPts val="1200"/>
              </a:spcAft>
              <a:buNone/>
            </a:pPr>
            <a:r>
              <a:rPr lang="en-US" sz="2800" b="1" dirty="0">
                <a:solidFill>
                  <a:schemeClr val="tx2"/>
                </a:solidFill>
                <a:latin typeface="Verdana" pitchFamily="34" charset="0"/>
                <a:ea typeface="Verdana" pitchFamily="34" charset="0"/>
                <a:cs typeface="Verdana" pitchFamily="34" charset="0"/>
              </a:rPr>
              <a:t>Advances</a:t>
            </a:r>
          </a:p>
          <a:p>
            <a:pPr marL="0" indent="0" algn="just">
              <a:spcBef>
                <a:spcPts val="1200"/>
              </a:spcBef>
              <a:spcAft>
                <a:spcPts val="1200"/>
              </a:spcAft>
              <a:buNone/>
            </a:pPr>
            <a:r>
              <a:rPr lang="en-US" sz="2800" b="1" dirty="0">
                <a:solidFill>
                  <a:schemeClr val="tx2"/>
                </a:solidFill>
                <a:latin typeface="Verdana" pitchFamily="34" charset="0"/>
                <a:ea typeface="Verdana" pitchFamily="34" charset="0"/>
                <a:cs typeface="Verdana" pitchFamily="34" charset="0"/>
              </a:rPr>
              <a:t>Long Form Audit Report</a:t>
            </a:r>
          </a:p>
          <a:p>
            <a:pPr marL="0" indent="0" algn="just">
              <a:spcBef>
                <a:spcPts val="1200"/>
              </a:spcBef>
              <a:spcAft>
                <a:spcPts val="1200"/>
              </a:spcAft>
              <a:buNone/>
            </a:pPr>
            <a:r>
              <a:rPr lang="en-US" sz="2800" b="1" dirty="0">
                <a:solidFill>
                  <a:schemeClr val="tx2"/>
                </a:solidFill>
                <a:latin typeface="Verdana" pitchFamily="34" charset="0"/>
                <a:ea typeface="Verdana" pitchFamily="34" charset="0"/>
                <a:cs typeface="Verdana" pitchFamily="34" charset="0"/>
              </a:rPr>
              <a:t>Documentation</a:t>
            </a:r>
          </a:p>
          <a:p>
            <a:pPr marL="0" indent="0" algn="just">
              <a:spcBef>
                <a:spcPts val="1200"/>
              </a:spcBef>
              <a:spcAft>
                <a:spcPts val="1200"/>
              </a:spcAft>
              <a:buNone/>
            </a:pPr>
            <a:endParaRPr lang="en-US" sz="2800" b="1" dirty="0">
              <a:solidFill>
                <a:schemeClr val="tx2"/>
              </a:solidFill>
              <a:latin typeface="Verdana" pitchFamily="34" charset="0"/>
              <a:ea typeface="Verdana" pitchFamily="34" charset="0"/>
              <a:cs typeface="Verdana" pitchFamily="34" charset="0"/>
            </a:endParaRPr>
          </a:p>
          <a:p>
            <a:pPr marL="0" indent="0" algn="just">
              <a:spcBef>
                <a:spcPts val="1200"/>
              </a:spcBef>
              <a:spcAft>
                <a:spcPts val="1200"/>
              </a:spcAft>
              <a:buNone/>
            </a:pPr>
            <a:endParaRPr lang="en-US" sz="2800" b="1" dirty="0">
              <a:solidFill>
                <a:schemeClr val="tx2"/>
              </a:solidFill>
              <a:latin typeface="Verdana" pitchFamily="34" charset="0"/>
              <a:ea typeface="Verdana" pitchFamily="34" charset="0"/>
              <a:cs typeface="Verdana" pitchFamily="34" charset="0"/>
            </a:endParaRPr>
          </a:p>
        </p:txBody>
      </p:sp>
      <p:sp>
        <p:nvSpPr>
          <p:cNvPr id="4" name="Slide Number Placeholder 3">
            <a:extLst>
              <a:ext uri="{FF2B5EF4-FFF2-40B4-BE49-F238E27FC236}">
                <a16:creationId xmlns:a16="http://schemas.microsoft.com/office/drawing/2014/main" id="{EAF9C9A6-57C4-4B9F-BDF9-9BC5779D929E}"/>
              </a:ext>
            </a:extLst>
          </p:cNvPr>
          <p:cNvSpPr>
            <a:spLocks noGrp="1"/>
          </p:cNvSpPr>
          <p:nvPr>
            <p:ph type="sldNum" sz="quarter" idx="12"/>
          </p:nvPr>
        </p:nvSpPr>
        <p:spPr>
          <a:xfrm>
            <a:off x="531812" y="787782"/>
            <a:ext cx="779767" cy="365125"/>
          </a:xfrm>
        </p:spPr>
        <p:txBody>
          <a:bodyPr/>
          <a:lstStyle/>
          <a:p>
            <a:fld id="{D57F1E4F-1CFF-5643-939E-217C01CDF565}" type="slidenum">
              <a:rPr lang="en-US" smtClean="0"/>
              <a:pPr/>
              <a:t>96</a:t>
            </a:fld>
            <a:endParaRPr lang="en-US" dirty="0"/>
          </a:p>
        </p:txBody>
      </p:sp>
      <p:pic>
        <p:nvPicPr>
          <p:cNvPr id="5" name="t58131115" descr="http://cdn7.fotosearch.com/bthumb/CSP/CSP622/k6228245.jpg">
            <a:extLst>
              <a:ext uri="{FF2B5EF4-FFF2-40B4-BE49-F238E27FC236}">
                <a16:creationId xmlns:a16="http://schemas.microsoft.com/office/drawing/2014/main" id="{7FEA6E7D-96D0-45CB-B18C-06D6C1851E6A}"/>
              </a:ext>
            </a:extLst>
          </p:cNvPr>
          <p:cNvPicPr>
            <a:picLocks noChangeAspect="1" noChangeArrowheads="1"/>
          </p:cNvPicPr>
          <p:nvPr/>
        </p:nvPicPr>
        <p:blipFill>
          <a:blip r:embed="rId2"/>
          <a:srcRect/>
          <a:stretch>
            <a:fillRect/>
          </a:stretch>
        </p:blipFill>
        <p:spPr bwMode="auto">
          <a:xfrm>
            <a:off x="9459913" y="0"/>
            <a:ext cx="2732087" cy="2060575"/>
          </a:xfrm>
          <a:prstGeom prst="rect">
            <a:avLst/>
          </a:prstGeom>
          <a:noFill/>
          <a:ln w="9525">
            <a:noFill/>
            <a:miter lim="800000"/>
            <a:headEnd/>
            <a:tailEnd/>
          </a:ln>
        </p:spPr>
      </p:pic>
      <p:sp>
        <p:nvSpPr>
          <p:cNvPr id="6" name="Footer Placeholder 3">
            <a:extLst>
              <a:ext uri="{FF2B5EF4-FFF2-40B4-BE49-F238E27FC236}">
                <a16:creationId xmlns:a16="http://schemas.microsoft.com/office/drawing/2014/main" id="{7D1473E3-4576-4696-9191-2A722FA8C502}"/>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9" name="Rectangle: Rounded Corners 8">
            <a:extLst>
              <a:ext uri="{FF2B5EF4-FFF2-40B4-BE49-F238E27FC236}">
                <a16:creationId xmlns:a16="http://schemas.microsoft.com/office/drawing/2014/main" id="{1643ACBD-0E50-418A-AE10-EB47F2755AE0}"/>
              </a:ext>
            </a:extLst>
          </p:cNvPr>
          <p:cNvSpPr/>
          <p:nvPr/>
        </p:nvSpPr>
        <p:spPr>
          <a:xfrm>
            <a:off x="2483195" y="5646747"/>
            <a:ext cx="8326582" cy="520386"/>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25621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26325-E128-4666-8A0D-B82B5C55301F}"/>
              </a:ext>
            </a:extLst>
          </p:cNvPr>
          <p:cNvSpPr>
            <a:spLocks noGrp="1"/>
          </p:cNvSpPr>
          <p:nvPr>
            <p:ph type="title"/>
          </p:nvPr>
        </p:nvSpPr>
        <p:spPr>
          <a:xfrm>
            <a:off x="2589212" y="294720"/>
            <a:ext cx="8911687" cy="658780"/>
          </a:xfrm>
        </p:spPr>
        <p:txBody>
          <a:bodyPr/>
          <a:lstStyle/>
          <a:p>
            <a:pPr algn="ctr"/>
            <a:r>
              <a:rPr lang="en-US" b="1" dirty="0">
                <a:solidFill>
                  <a:schemeClr val="accent4">
                    <a:lumMod val="75000"/>
                  </a:schemeClr>
                </a:solidFill>
              </a:rPr>
              <a:t>SA 230 – Audit Documentation</a:t>
            </a:r>
            <a:endParaRPr lang="en-IN" dirty="0"/>
          </a:p>
        </p:txBody>
      </p:sp>
      <p:sp>
        <p:nvSpPr>
          <p:cNvPr id="4" name="Slide Number Placeholder 3">
            <a:extLst>
              <a:ext uri="{FF2B5EF4-FFF2-40B4-BE49-F238E27FC236}">
                <a16:creationId xmlns:a16="http://schemas.microsoft.com/office/drawing/2014/main" id="{AC224444-1D62-41DD-A911-B36E0BEEF5D0}"/>
              </a:ext>
            </a:extLst>
          </p:cNvPr>
          <p:cNvSpPr>
            <a:spLocks noGrp="1"/>
          </p:cNvSpPr>
          <p:nvPr>
            <p:ph type="sldNum" sz="quarter" idx="12"/>
          </p:nvPr>
        </p:nvSpPr>
        <p:spPr/>
        <p:txBody>
          <a:bodyPr/>
          <a:lstStyle/>
          <a:p>
            <a:fld id="{D57F1E4F-1CFF-5643-939E-217C01CDF565}" type="slidenum">
              <a:rPr lang="en-US" smtClean="0"/>
              <a:pPr/>
              <a:t>97</a:t>
            </a:fld>
            <a:endParaRPr lang="en-US" dirty="0"/>
          </a:p>
        </p:txBody>
      </p:sp>
      <p:sp>
        <p:nvSpPr>
          <p:cNvPr id="5" name="Footer Placeholder 3">
            <a:extLst>
              <a:ext uri="{FF2B5EF4-FFF2-40B4-BE49-F238E27FC236}">
                <a16:creationId xmlns:a16="http://schemas.microsoft.com/office/drawing/2014/main" id="{BB686840-758A-41F8-BBF9-9A3D2640E6D9}"/>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6" name="Google Shape;260;p31">
            <a:extLst>
              <a:ext uri="{FF2B5EF4-FFF2-40B4-BE49-F238E27FC236}">
                <a16:creationId xmlns:a16="http://schemas.microsoft.com/office/drawing/2014/main" id="{C3F69B0F-8FD0-4F40-9BE9-882AB90AC92F}"/>
              </a:ext>
            </a:extLst>
          </p:cNvPr>
          <p:cNvSpPr txBox="1"/>
          <p:nvPr/>
        </p:nvSpPr>
        <p:spPr>
          <a:xfrm>
            <a:off x="4112777" y="1152907"/>
            <a:ext cx="3966445" cy="1141795"/>
          </a:xfrm>
          <a:prstGeom prst="rect">
            <a:avLst/>
          </a:prstGeom>
          <a:noFill/>
          <a:ln>
            <a:solidFill>
              <a:schemeClr val="tx1"/>
            </a:solid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None/>
            </a:pPr>
            <a:r>
              <a:rPr lang="en-US" sz="2800" dirty="0">
                <a:solidFill>
                  <a:schemeClr val="dk1"/>
                </a:solidFill>
                <a:latin typeface="Verdana" panose="020B0604030504040204" pitchFamily="34" charset="0"/>
                <a:ea typeface="Verdana" panose="020B0604030504040204" pitchFamily="34" charset="0"/>
                <a:cs typeface="Calibri"/>
                <a:sym typeface="Calibri"/>
              </a:rPr>
              <a:t>Prepare documentation that provides</a:t>
            </a:r>
            <a:endParaRPr sz="2800" dirty="0">
              <a:latin typeface="Verdana" panose="020B0604030504040204" pitchFamily="34" charset="0"/>
              <a:ea typeface="Verdana" panose="020B0604030504040204" pitchFamily="34" charset="0"/>
            </a:endParaRPr>
          </a:p>
        </p:txBody>
      </p:sp>
      <p:sp>
        <p:nvSpPr>
          <p:cNvPr id="24" name="Google Shape;268;p31">
            <a:extLst>
              <a:ext uri="{FF2B5EF4-FFF2-40B4-BE49-F238E27FC236}">
                <a16:creationId xmlns:a16="http://schemas.microsoft.com/office/drawing/2014/main" id="{6C7BA922-66D3-4224-8764-4A538238D5A1}"/>
              </a:ext>
            </a:extLst>
          </p:cNvPr>
          <p:cNvSpPr txBox="1"/>
          <p:nvPr/>
        </p:nvSpPr>
        <p:spPr>
          <a:xfrm>
            <a:off x="7103361" y="3007861"/>
            <a:ext cx="3966445" cy="1637014"/>
          </a:xfrm>
          <a:prstGeom prst="rect">
            <a:avLst/>
          </a:prstGeom>
          <a:noFill/>
          <a:ln>
            <a:solidFill>
              <a:schemeClr val="tx1"/>
            </a:solid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None/>
            </a:pPr>
            <a:r>
              <a:rPr lang="en-US" sz="2800" dirty="0">
                <a:solidFill>
                  <a:schemeClr val="dk1"/>
                </a:solidFill>
                <a:latin typeface="Verdana" panose="020B0604030504040204" pitchFamily="34" charset="0"/>
                <a:ea typeface="Verdana" panose="020B0604030504040204" pitchFamily="34" charset="0"/>
                <a:cs typeface="Calibri"/>
                <a:sym typeface="Calibri"/>
              </a:rPr>
              <a:t>Evidence that audit was planned &amp; performed in accordance with SAs</a:t>
            </a:r>
            <a:endParaRPr sz="2800" dirty="0">
              <a:solidFill>
                <a:schemeClr val="dk1"/>
              </a:solidFill>
              <a:latin typeface="Verdana" panose="020B0604030504040204" pitchFamily="34" charset="0"/>
              <a:ea typeface="Verdana" panose="020B0604030504040204" pitchFamily="34" charset="0"/>
              <a:cs typeface="Calibri"/>
              <a:sym typeface="Calibri"/>
            </a:endParaRPr>
          </a:p>
        </p:txBody>
      </p:sp>
      <p:sp>
        <p:nvSpPr>
          <p:cNvPr id="26" name="Google Shape;264;p31">
            <a:extLst>
              <a:ext uri="{FF2B5EF4-FFF2-40B4-BE49-F238E27FC236}">
                <a16:creationId xmlns:a16="http://schemas.microsoft.com/office/drawing/2014/main" id="{3174C51A-560F-41D2-B1AC-80108D392810}"/>
              </a:ext>
            </a:extLst>
          </p:cNvPr>
          <p:cNvSpPr txBox="1"/>
          <p:nvPr/>
        </p:nvSpPr>
        <p:spPr>
          <a:xfrm>
            <a:off x="1814262" y="3087385"/>
            <a:ext cx="3991608" cy="1637015"/>
          </a:xfrm>
          <a:prstGeom prst="rect">
            <a:avLst/>
          </a:prstGeom>
          <a:noFill/>
          <a:ln>
            <a:solidFill>
              <a:schemeClr val="tx1"/>
            </a:solid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None/>
            </a:pPr>
            <a:r>
              <a:rPr lang="en-US" sz="2800" dirty="0">
                <a:solidFill>
                  <a:schemeClr val="dk1"/>
                </a:solidFill>
                <a:latin typeface="Verdana" panose="020B0604030504040204" pitchFamily="34" charset="0"/>
                <a:ea typeface="Verdana" panose="020B0604030504040204" pitchFamily="34" charset="0"/>
                <a:cs typeface="Calibri"/>
                <a:sym typeface="Calibri"/>
              </a:rPr>
              <a:t>Sufficient &amp; Appropriate record of basis of auditor’s report	</a:t>
            </a:r>
            <a:endParaRPr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0865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linds(horizont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linds(horizontal)">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P spid="26"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0782E-A968-4BED-A1B4-AC7EDCAE9D1B}"/>
              </a:ext>
            </a:extLst>
          </p:cNvPr>
          <p:cNvSpPr>
            <a:spLocks noGrp="1"/>
          </p:cNvSpPr>
          <p:nvPr>
            <p:ph type="title"/>
          </p:nvPr>
        </p:nvSpPr>
        <p:spPr>
          <a:xfrm>
            <a:off x="2589212" y="255435"/>
            <a:ext cx="8911687" cy="691343"/>
          </a:xfrm>
        </p:spPr>
        <p:txBody>
          <a:bodyPr/>
          <a:lstStyle/>
          <a:p>
            <a:pPr algn="ctr"/>
            <a:r>
              <a:rPr lang="en-US" b="1" dirty="0">
                <a:solidFill>
                  <a:schemeClr val="accent4">
                    <a:lumMod val="75000"/>
                  </a:schemeClr>
                </a:solidFill>
              </a:rPr>
              <a:t>Documentation</a:t>
            </a:r>
            <a:endParaRPr lang="en-IN" dirty="0"/>
          </a:p>
        </p:txBody>
      </p:sp>
      <p:sp>
        <p:nvSpPr>
          <p:cNvPr id="3" name="Content Placeholder 2">
            <a:extLst>
              <a:ext uri="{FF2B5EF4-FFF2-40B4-BE49-F238E27FC236}">
                <a16:creationId xmlns:a16="http://schemas.microsoft.com/office/drawing/2014/main" id="{D6DA12EB-078E-4D9A-AE96-F9626D5D813E}"/>
              </a:ext>
            </a:extLst>
          </p:cNvPr>
          <p:cNvSpPr>
            <a:spLocks noGrp="1"/>
          </p:cNvSpPr>
          <p:nvPr>
            <p:ph idx="1"/>
          </p:nvPr>
        </p:nvSpPr>
        <p:spPr>
          <a:xfrm>
            <a:off x="2227691" y="970343"/>
            <a:ext cx="9273208" cy="5364195"/>
          </a:xfrm>
        </p:spPr>
        <p:txBody>
          <a:bodyPr>
            <a:noAutofit/>
          </a:bodyPr>
          <a:lstStyle/>
          <a:p>
            <a:pPr marL="9525" lvl="2" indent="0">
              <a:spcBef>
                <a:spcPts val="600"/>
              </a:spcBef>
              <a:spcAft>
                <a:spcPts val="600"/>
              </a:spcAft>
              <a:buNone/>
            </a:pPr>
            <a:r>
              <a:rPr lang="en-US" sz="2400" b="1" dirty="0">
                <a:solidFill>
                  <a:schemeClr val="tx2"/>
                </a:solidFill>
                <a:latin typeface="Verdana" pitchFamily="34" charset="0"/>
                <a:ea typeface="Verdana" pitchFamily="34" charset="0"/>
                <a:cs typeface="Verdana" pitchFamily="34" charset="0"/>
              </a:rPr>
              <a:t>SA 230 – Audit Documentation</a:t>
            </a:r>
          </a:p>
          <a:p>
            <a:pPr marL="9525" lvl="2" indent="0">
              <a:spcBef>
                <a:spcPts val="600"/>
              </a:spcBef>
              <a:spcAft>
                <a:spcPts val="600"/>
              </a:spcAft>
              <a:buNone/>
            </a:pPr>
            <a:endParaRPr lang="en-US" sz="2400" b="1" dirty="0">
              <a:solidFill>
                <a:schemeClr val="tx2"/>
              </a:solidFill>
              <a:latin typeface="Verdana" pitchFamily="34" charset="0"/>
              <a:ea typeface="Verdana" pitchFamily="34" charset="0"/>
              <a:cs typeface="Verdana" pitchFamily="34" charset="0"/>
            </a:endParaRPr>
          </a:p>
          <a:p>
            <a:pPr marL="9525" lvl="2" indent="0">
              <a:spcBef>
                <a:spcPts val="600"/>
              </a:spcBef>
              <a:spcAft>
                <a:spcPts val="600"/>
              </a:spcAft>
              <a:buNone/>
            </a:pPr>
            <a:r>
              <a:rPr lang="en-US" sz="2400" b="1" dirty="0">
                <a:solidFill>
                  <a:schemeClr val="tx2"/>
                </a:solidFill>
                <a:latin typeface="Verdana" pitchFamily="34" charset="0"/>
                <a:ea typeface="Verdana" pitchFamily="34" charset="0"/>
                <a:cs typeface="Verdana" pitchFamily="34" charset="0"/>
              </a:rPr>
              <a:t>Nature &amp; Purpose of Audit Documentation</a:t>
            </a:r>
          </a:p>
          <a:p>
            <a:pPr marL="9525" lvl="2" indent="0">
              <a:spcBef>
                <a:spcPts val="600"/>
              </a:spcBef>
              <a:spcAft>
                <a:spcPts val="600"/>
              </a:spcAft>
              <a:buNone/>
            </a:pPr>
            <a:endParaRPr lang="en-US" sz="2400" b="1" dirty="0">
              <a:solidFill>
                <a:schemeClr val="tx2"/>
              </a:solidFill>
              <a:latin typeface="Verdana" pitchFamily="34" charset="0"/>
              <a:ea typeface="Verdana" pitchFamily="34" charset="0"/>
              <a:cs typeface="Verdana" pitchFamily="34" charset="0"/>
            </a:endParaRPr>
          </a:p>
          <a:p>
            <a:pPr marL="9525" lvl="2" indent="0" algn="just">
              <a:spcBef>
                <a:spcPts val="600"/>
              </a:spcBef>
              <a:spcAft>
                <a:spcPts val="600"/>
              </a:spcAft>
              <a:buNone/>
            </a:pPr>
            <a:r>
              <a:rPr lang="en-US" sz="2400" b="1" dirty="0">
                <a:solidFill>
                  <a:schemeClr val="tx2"/>
                </a:solidFill>
                <a:latin typeface="Verdana" pitchFamily="34" charset="0"/>
                <a:ea typeface="Verdana" pitchFamily="34" charset="0"/>
                <a:cs typeface="Verdana" pitchFamily="34" charset="0"/>
              </a:rPr>
              <a:t>Evidence of Auditors basis for a conclusion about the achievement of overall objectives of the auditor and</a:t>
            </a:r>
          </a:p>
          <a:p>
            <a:pPr marL="9525" lvl="2" indent="0" algn="just">
              <a:spcBef>
                <a:spcPts val="600"/>
              </a:spcBef>
              <a:spcAft>
                <a:spcPts val="600"/>
              </a:spcAft>
              <a:buNone/>
            </a:pPr>
            <a:endParaRPr lang="en-US" sz="2400" b="1" dirty="0">
              <a:solidFill>
                <a:schemeClr val="tx2"/>
              </a:solidFill>
              <a:latin typeface="Verdana" pitchFamily="34" charset="0"/>
              <a:ea typeface="Verdana" pitchFamily="34" charset="0"/>
              <a:cs typeface="Verdana" pitchFamily="34" charset="0"/>
            </a:endParaRPr>
          </a:p>
          <a:p>
            <a:pPr marL="9525" lvl="2" indent="0" algn="just">
              <a:spcBef>
                <a:spcPts val="600"/>
              </a:spcBef>
              <a:spcAft>
                <a:spcPts val="600"/>
              </a:spcAft>
              <a:buNone/>
            </a:pPr>
            <a:r>
              <a:rPr lang="en-US" sz="2400" b="1" dirty="0">
                <a:solidFill>
                  <a:schemeClr val="tx2"/>
                </a:solidFill>
                <a:latin typeface="Verdana" pitchFamily="34" charset="0"/>
                <a:ea typeface="Verdana" pitchFamily="34" charset="0"/>
                <a:cs typeface="Verdana" pitchFamily="34" charset="0"/>
              </a:rPr>
              <a:t>Evidence that the audit was planned and performed in accordance with SAs and applicable legal and regulatory requirements.</a:t>
            </a:r>
          </a:p>
        </p:txBody>
      </p:sp>
      <p:sp>
        <p:nvSpPr>
          <p:cNvPr id="4" name="Slide Number Placeholder 3">
            <a:extLst>
              <a:ext uri="{FF2B5EF4-FFF2-40B4-BE49-F238E27FC236}">
                <a16:creationId xmlns:a16="http://schemas.microsoft.com/office/drawing/2014/main" id="{B71B27C3-00A8-4E93-B048-322681100420}"/>
              </a:ext>
            </a:extLst>
          </p:cNvPr>
          <p:cNvSpPr>
            <a:spLocks noGrp="1"/>
          </p:cNvSpPr>
          <p:nvPr>
            <p:ph type="sldNum" sz="quarter" idx="12"/>
          </p:nvPr>
        </p:nvSpPr>
        <p:spPr/>
        <p:txBody>
          <a:bodyPr/>
          <a:lstStyle/>
          <a:p>
            <a:fld id="{D57F1E4F-1CFF-5643-939E-217C01CDF565}" type="slidenum">
              <a:rPr lang="en-US" smtClean="0"/>
              <a:pPr/>
              <a:t>98</a:t>
            </a:fld>
            <a:endParaRPr lang="en-US" dirty="0"/>
          </a:p>
        </p:txBody>
      </p:sp>
      <p:sp>
        <p:nvSpPr>
          <p:cNvPr id="5" name="Footer Placeholder 3">
            <a:extLst>
              <a:ext uri="{FF2B5EF4-FFF2-40B4-BE49-F238E27FC236}">
                <a16:creationId xmlns:a16="http://schemas.microsoft.com/office/drawing/2014/main" id="{474312BF-B10E-4795-87DF-20FB4C1EA83D}"/>
              </a:ext>
            </a:extLst>
          </p:cNvPr>
          <p:cNvSpPr txBox="1">
            <a:spLocks/>
          </p:cNvSpPr>
          <p:nvPr/>
        </p:nvSpPr>
        <p:spPr>
          <a:xfrm>
            <a:off x="8770688" y="6505888"/>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115683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linds(horizontal)">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687DD-6368-4961-925D-F1DD15AB8D99}"/>
              </a:ext>
            </a:extLst>
          </p:cNvPr>
          <p:cNvSpPr>
            <a:spLocks noGrp="1"/>
          </p:cNvSpPr>
          <p:nvPr>
            <p:ph type="title"/>
          </p:nvPr>
        </p:nvSpPr>
        <p:spPr>
          <a:xfrm>
            <a:off x="2592925" y="235598"/>
            <a:ext cx="8911687" cy="643216"/>
          </a:xfrm>
        </p:spPr>
        <p:txBody>
          <a:bodyPr/>
          <a:lstStyle/>
          <a:p>
            <a:pPr algn="ctr"/>
            <a:r>
              <a:rPr lang="en-US" b="1" dirty="0">
                <a:solidFill>
                  <a:schemeClr val="accent4">
                    <a:lumMod val="75000"/>
                  </a:schemeClr>
                </a:solidFill>
              </a:rPr>
              <a:t>Audit Files</a:t>
            </a:r>
            <a:endParaRPr lang="en-IN" dirty="0"/>
          </a:p>
        </p:txBody>
      </p:sp>
      <p:sp>
        <p:nvSpPr>
          <p:cNvPr id="3" name="Content Placeholder 2">
            <a:extLst>
              <a:ext uri="{FF2B5EF4-FFF2-40B4-BE49-F238E27FC236}">
                <a16:creationId xmlns:a16="http://schemas.microsoft.com/office/drawing/2014/main" id="{9BA0552B-EF25-4771-92F8-02FAB58B79E0}"/>
              </a:ext>
            </a:extLst>
          </p:cNvPr>
          <p:cNvSpPr>
            <a:spLocks noGrp="1"/>
          </p:cNvSpPr>
          <p:nvPr>
            <p:ph idx="1"/>
          </p:nvPr>
        </p:nvSpPr>
        <p:spPr>
          <a:xfrm>
            <a:off x="2133600" y="878814"/>
            <a:ext cx="9371012" cy="5613426"/>
          </a:xfrm>
        </p:spPr>
        <p:txBody>
          <a:bodyPr>
            <a:noAutofit/>
          </a:bodyPr>
          <a:lstStyle/>
          <a:p>
            <a:pPr marL="0" lvl="1" indent="0" algn="just">
              <a:buNone/>
            </a:pPr>
            <a:r>
              <a:rPr lang="en-IN" sz="2800" b="1" dirty="0">
                <a:solidFill>
                  <a:schemeClr val="tx2"/>
                </a:solidFill>
                <a:latin typeface="Verdana" pitchFamily="34" charset="0"/>
                <a:ea typeface="Verdana" pitchFamily="34" charset="0"/>
                <a:cs typeface="Verdana" pitchFamily="34" charset="0"/>
              </a:rPr>
              <a:t>Permanent Audit File</a:t>
            </a:r>
          </a:p>
          <a:p>
            <a:pPr marL="0" lvl="1" indent="0" algn="just">
              <a:buNone/>
            </a:pPr>
            <a:endParaRPr lang="en-IN" sz="2800" b="1" dirty="0">
              <a:solidFill>
                <a:schemeClr val="tx2"/>
              </a:solidFill>
              <a:latin typeface="Verdana" pitchFamily="34" charset="0"/>
              <a:ea typeface="Verdana" pitchFamily="34" charset="0"/>
              <a:cs typeface="Verdana" pitchFamily="34" charset="0"/>
            </a:endParaRPr>
          </a:p>
          <a:p>
            <a:pPr marL="0" lvl="1" indent="0" algn="just">
              <a:buNone/>
            </a:pPr>
            <a:endParaRPr lang="en-IN" sz="2800" b="1" dirty="0">
              <a:solidFill>
                <a:schemeClr val="tx2"/>
              </a:solidFill>
              <a:latin typeface="Verdana" pitchFamily="34" charset="0"/>
              <a:ea typeface="Verdana" pitchFamily="34" charset="0"/>
              <a:cs typeface="Verdana" pitchFamily="34" charset="0"/>
            </a:endParaRPr>
          </a:p>
          <a:p>
            <a:pPr marL="0" lvl="1" indent="0" algn="just">
              <a:buNone/>
            </a:pPr>
            <a:r>
              <a:rPr lang="en-IN" sz="2800" b="1" dirty="0">
                <a:solidFill>
                  <a:schemeClr val="tx2"/>
                </a:solidFill>
                <a:latin typeface="Verdana" pitchFamily="34" charset="0"/>
                <a:ea typeface="Verdana" pitchFamily="34" charset="0"/>
                <a:cs typeface="Verdana" pitchFamily="34" charset="0"/>
              </a:rPr>
              <a:t>Working Papers File</a:t>
            </a:r>
            <a:endParaRPr lang="en-US" sz="2800" b="1" dirty="0">
              <a:solidFill>
                <a:schemeClr val="tx2"/>
              </a:solidFill>
              <a:latin typeface="Verdana" pitchFamily="34" charset="0"/>
              <a:ea typeface="Verdana" pitchFamily="34" charset="0"/>
              <a:cs typeface="Verdana" pitchFamily="34" charset="0"/>
            </a:endParaRPr>
          </a:p>
        </p:txBody>
      </p:sp>
      <p:sp>
        <p:nvSpPr>
          <p:cNvPr id="4" name="Slide Number Placeholder 3">
            <a:extLst>
              <a:ext uri="{FF2B5EF4-FFF2-40B4-BE49-F238E27FC236}">
                <a16:creationId xmlns:a16="http://schemas.microsoft.com/office/drawing/2014/main" id="{C7C4E3A8-A89D-4D3E-A852-A364D55555E6}"/>
              </a:ext>
            </a:extLst>
          </p:cNvPr>
          <p:cNvSpPr>
            <a:spLocks noGrp="1"/>
          </p:cNvSpPr>
          <p:nvPr>
            <p:ph type="sldNum" sz="quarter" idx="12"/>
          </p:nvPr>
        </p:nvSpPr>
        <p:spPr/>
        <p:txBody>
          <a:bodyPr/>
          <a:lstStyle/>
          <a:p>
            <a:fld id="{D57F1E4F-1CFF-5643-939E-217C01CDF565}" type="slidenum">
              <a:rPr lang="en-US" smtClean="0"/>
              <a:pPr/>
              <a:t>99</a:t>
            </a:fld>
            <a:endParaRPr lang="en-US" dirty="0"/>
          </a:p>
        </p:txBody>
      </p:sp>
      <p:sp>
        <p:nvSpPr>
          <p:cNvPr id="5" name="Footer Placeholder 3">
            <a:extLst>
              <a:ext uri="{FF2B5EF4-FFF2-40B4-BE49-F238E27FC236}">
                <a16:creationId xmlns:a16="http://schemas.microsoft.com/office/drawing/2014/main" id="{5EE217C5-16E5-40E4-8E9D-0A381BDFE8D8}"/>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370672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833</TotalTime>
  <Words>8418</Words>
  <Application>Microsoft Office PowerPoint</Application>
  <PresentationFormat>Widescreen</PresentationFormat>
  <Paragraphs>1162</Paragraphs>
  <Slides>107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107</vt:i4>
      </vt:variant>
    </vt:vector>
  </HeadingPairs>
  <TitlesOfParts>
    <vt:vector size="117" baseType="lpstr">
      <vt:lpstr>Arial</vt:lpstr>
      <vt:lpstr>Arial (Body)</vt:lpstr>
      <vt:lpstr>Calibri</vt:lpstr>
      <vt:lpstr>Century Gothic</vt:lpstr>
      <vt:lpstr>Marlett</vt:lpstr>
      <vt:lpstr>Times New Roman</vt:lpstr>
      <vt:lpstr>Verdana</vt:lpstr>
      <vt:lpstr>Wingdings</vt:lpstr>
      <vt:lpstr>Wingdings 3</vt:lpstr>
      <vt:lpstr>Wisp</vt:lpstr>
      <vt:lpstr>EIRC of ICAI &amp;  Vitta Salahakar CA Study Circle</vt:lpstr>
      <vt:lpstr>Disclaimer</vt:lpstr>
      <vt:lpstr>Agenda</vt:lpstr>
      <vt:lpstr>Agenda</vt:lpstr>
      <vt:lpstr>Guide to the COE</vt:lpstr>
      <vt:lpstr>Fundamental Principles</vt:lpstr>
      <vt:lpstr>Fundamental Principles</vt:lpstr>
      <vt:lpstr>Agenda</vt:lpstr>
      <vt:lpstr>Standards on Auditing</vt:lpstr>
      <vt:lpstr>Audit Execution</vt:lpstr>
      <vt:lpstr>Audit Planning &amp; Checklist</vt:lpstr>
      <vt:lpstr>Audit Planning &amp; Checklist</vt:lpstr>
      <vt:lpstr>Audit Program</vt:lpstr>
      <vt:lpstr>Background Material for SA’s</vt:lpstr>
      <vt:lpstr>Sample Checklists</vt:lpstr>
      <vt:lpstr>Agenda</vt:lpstr>
      <vt:lpstr>Objective</vt:lpstr>
      <vt:lpstr>Branch Audit</vt:lpstr>
      <vt:lpstr>Ground Work at Office</vt:lpstr>
      <vt:lpstr>Audit Process</vt:lpstr>
      <vt:lpstr>Audit Trail</vt:lpstr>
      <vt:lpstr>RBI Circulars</vt:lpstr>
      <vt:lpstr>PowerPoint Presentation</vt:lpstr>
      <vt:lpstr>Agenda</vt:lpstr>
      <vt:lpstr>Types of Advances</vt:lpstr>
      <vt:lpstr>Types of Advances</vt:lpstr>
      <vt:lpstr>Verification of Advances</vt:lpstr>
      <vt:lpstr>Sample Selection - Advances</vt:lpstr>
      <vt:lpstr>Audit Area</vt:lpstr>
      <vt:lpstr>Loan Application/ Credit Appraisal</vt:lpstr>
      <vt:lpstr>Adhoc/Short Review – 21.08.2020</vt:lpstr>
      <vt:lpstr>Adhoc/Short Review – 21.08.2020</vt:lpstr>
      <vt:lpstr>Documentation</vt:lpstr>
      <vt:lpstr>External Reports / Documents</vt:lpstr>
      <vt:lpstr>Disbursement</vt:lpstr>
      <vt:lpstr>Review / Monitoring / Supervision</vt:lpstr>
      <vt:lpstr>Agenda</vt:lpstr>
      <vt:lpstr>Reporting</vt:lpstr>
      <vt:lpstr>Reporting</vt:lpstr>
      <vt:lpstr>Memorandum of Changes – MOC</vt:lpstr>
      <vt:lpstr>Long Form Audit Report</vt:lpstr>
      <vt:lpstr>Technical Guide on Revised LFAR 2021</vt:lpstr>
      <vt:lpstr>Technical Guide on IFCoFR 2021</vt:lpstr>
      <vt:lpstr>LFAR Audit Approach</vt:lpstr>
      <vt:lpstr>LFAR Audit Approach</vt:lpstr>
      <vt:lpstr>PowerPoint Presentation</vt:lpstr>
      <vt:lpstr>Revised LFAR – 05.09.2020</vt:lpstr>
      <vt:lpstr>Revised LFAR – 05.09.2020</vt:lpstr>
      <vt:lpstr>Revised LFAR – 05.09.2020</vt:lpstr>
      <vt:lpstr>Overview of LFAR - Assets</vt:lpstr>
      <vt:lpstr>Overview of LFAR - Assets</vt:lpstr>
      <vt:lpstr>Overview of LFAR - Assets</vt:lpstr>
      <vt:lpstr>Overview of LFAR - Assets</vt:lpstr>
      <vt:lpstr>Overview of LFAR - Assets</vt:lpstr>
      <vt:lpstr>Overview of LFAR - Assets</vt:lpstr>
      <vt:lpstr>Overview of LFAR - Assets</vt:lpstr>
      <vt:lpstr>Overview of LFAR - Assets</vt:lpstr>
      <vt:lpstr>Overview of LFAR - Assets</vt:lpstr>
      <vt:lpstr>Overview of LFAR - Assets</vt:lpstr>
      <vt:lpstr>Overview of LFAR - Assets</vt:lpstr>
      <vt:lpstr>Overview of LFAR - Assets</vt:lpstr>
      <vt:lpstr>Overview of LFAR - Assets</vt:lpstr>
      <vt:lpstr>Overview of LFAR - Assets</vt:lpstr>
      <vt:lpstr>Overview of LFAR - Assets</vt:lpstr>
      <vt:lpstr>Overview of LFAR - Assets</vt:lpstr>
      <vt:lpstr>Overview of LFAR - Assets</vt:lpstr>
      <vt:lpstr>Overview of LFAR - Assets</vt:lpstr>
      <vt:lpstr>Overview of LFAR - Assets</vt:lpstr>
      <vt:lpstr>Overview of LFAR - Assets</vt:lpstr>
      <vt:lpstr>Overview of LFAR - Assets</vt:lpstr>
      <vt:lpstr>Overview of LFAR - Assets</vt:lpstr>
      <vt:lpstr>Overview of LFAR - Assets</vt:lpstr>
      <vt:lpstr>Overview of LFAR - Assets</vt:lpstr>
      <vt:lpstr>Overview of LFAR - Assets</vt:lpstr>
      <vt:lpstr>Overview of LFAR - Assets</vt:lpstr>
      <vt:lpstr>Overview of LFAR - Assets</vt:lpstr>
      <vt:lpstr>Overview of LFAR - Liabilities</vt:lpstr>
      <vt:lpstr>Overview of LFAR - Liabilities</vt:lpstr>
      <vt:lpstr>Overview of LFAR - Liabilities</vt:lpstr>
      <vt:lpstr>Overview of LFAR – Profit &amp; Loss</vt:lpstr>
      <vt:lpstr>Overview of LFAR – Profit &amp; Loss</vt:lpstr>
      <vt:lpstr>Overview of LFAR - General</vt:lpstr>
      <vt:lpstr>Overview of LFAR - General</vt:lpstr>
      <vt:lpstr>Overview of LFAR - General</vt:lpstr>
      <vt:lpstr>Overview of LFAR - General</vt:lpstr>
      <vt:lpstr>Overview of LFAR - General</vt:lpstr>
      <vt:lpstr>Overview of LFAR - General</vt:lpstr>
      <vt:lpstr>Overview of LFAR - General</vt:lpstr>
      <vt:lpstr>Overview of LFAR - General</vt:lpstr>
      <vt:lpstr>Overview of LFAR - General</vt:lpstr>
      <vt:lpstr>LFAR for specialised Branches</vt:lpstr>
      <vt:lpstr>LFAR for specialised Branches</vt:lpstr>
      <vt:lpstr>LFAR for specialised Branches</vt:lpstr>
      <vt:lpstr>LFAR for specialised Branches</vt:lpstr>
      <vt:lpstr>LFAR for specialised Branches</vt:lpstr>
      <vt:lpstr>Agenda</vt:lpstr>
      <vt:lpstr>SA 230 – Audit Documentation</vt:lpstr>
      <vt:lpstr>Documentation</vt:lpstr>
      <vt:lpstr>Audit Files</vt:lpstr>
      <vt:lpstr>Form and Contents</vt:lpstr>
      <vt:lpstr>Documentation</vt:lpstr>
      <vt:lpstr>Documentation</vt:lpstr>
      <vt:lpstr>Peer Review</vt:lpstr>
      <vt:lpstr>Peer Review Guidelines 2022</vt:lpstr>
      <vt:lpstr>Peer Review Guidelines 2022</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Certificate Course on Concurrent Audit of Banks 357th Batch – Surat</dc:title>
  <dc:creator>NIRANJAN</dc:creator>
  <cp:lastModifiedBy>EDP 1</cp:lastModifiedBy>
  <cp:revision>130</cp:revision>
  <cp:lastPrinted>2023-03-22T10:06:52Z</cp:lastPrinted>
  <dcterms:created xsi:type="dcterms:W3CDTF">2019-02-20T11:20:15Z</dcterms:created>
  <dcterms:modified xsi:type="dcterms:W3CDTF">2023-04-01T09:02:31Z</dcterms:modified>
</cp:coreProperties>
</file>